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autoCompressPictures="0">
  <p:sldMasterIdLst>
    <p:sldMasterId id="2147483687" r:id="rId4"/>
  </p:sldMasterIdLst>
  <p:notesMasterIdLst>
    <p:notesMasterId r:id="rId58"/>
  </p:notesMasterIdLst>
  <p:handoutMasterIdLst>
    <p:handoutMasterId r:id="rId59"/>
  </p:handoutMasterIdLst>
  <p:sldIdLst>
    <p:sldId id="309" r:id="rId5"/>
    <p:sldId id="310" r:id="rId6"/>
    <p:sldId id="260" r:id="rId7"/>
    <p:sldId id="316" r:id="rId8"/>
    <p:sldId id="31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315" r:id="rId21"/>
    <p:sldId id="274" r:id="rId22"/>
    <p:sldId id="300" r:id="rId23"/>
    <p:sldId id="301" r:id="rId24"/>
    <p:sldId id="302" r:id="rId25"/>
    <p:sldId id="303" r:id="rId26"/>
    <p:sldId id="275" r:id="rId27"/>
    <p:sldId id="318" r:id="rId28"/>
    <p:sldId id="276" r:id="rId29"/>
    <p:sldId id="277" r:id="rId30"/>
    <p:sldId id="278" r:id="rId31"/>
    <p:sldId id="280" r:id="rId32"/>
    <p:sldId id="281" r:id="rId33"/>
    <p:sldId id="283" r:id="rId34"/>
    <p:sldId id="282" r:id="rId35"/>
    <p:sldId id="284" r:id="rId36"/>
    <p:sldId id="285" r:id="rId37"/>
    <p:sldId id="286" r:id="rId38"/>
    <p:sldId id="287" r:id="rId39"/>
    <p:sldId id="288" r:id="rId40"/>
    <p:sldId id="289" r:id="rId41"/>
    <p:sldId id="279" r:id="rId42"/>
    <p:sldId id="290" r:id="rId43"/>
    <p:sldId id="291" r:id="rId44"/>
    <p:sldId id="304" r:id="rId45"/>
    <p:sldId id="292" r:id="rId46"/>
    <p:sldId id="294" r:id="rId47"/>
    <p:sldId id="305" r:id="rId48"/>
    <p:sldId id="293" r:id="rId49"/>
    <p:sldId id="306" r:id="rId50"/>
    <p:sldId id="307" r:id="rId51"/>
    <p:sldId id="295" r:id="rId52"/>
    <p:sldId id="296" r:id="rId53"/>
    <p:sldId id="297" r:id="rId54"/>
    <p:sldId id="298" r:id="rId55"/>
    <p:sldId id="299" r:id="rId56"/>
    <p:sldId id="308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3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00FFCC"/>
    <a:srgbClr val="660033"/>
    <a:srgbClr val="00FF00"/>
    <a:srgbClr val="00FF99"/>
    <a:srgbClr val="FFFF00"/>
    <a:srgbClr val="0099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3" autoAdjust="0"/>
    <p:restoredTop sz="96433" autoAdjust="0"/>
  </p:normalViewPr>
  <p:slideViewPr>
    <p:cSldViewPr snapToGrid="0">
      <p:cViewPr varScale="1">
        <p:scale>
          <a:sx n="82" d="100"/>
          <a:sy n="82" d="100"/>
        </p:scale>
        <p:origin x="-192" y="-91"/>
      </p:cViewPr>
      <p:guideLst>
        <p:guide orient="horz" pos="193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C50CD35-3488-43AA-B5FC-B8D2E0E5E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FD3A2D-325D-43B3-AD08-92DA61C89F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70242-D98F-4CA2-AA36-61B2129D3457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6DC9CF5-6832-4C16-84DD-69D490A927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B900772-0433-4971-B886-8CC9B08E33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ABCAE-FFE3-4AA0-AEDB-071C3BC5D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1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6049E-91CC-41D7-86A4-048631A56457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407AF-B087-4509-BB09-FC5C1A27D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0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36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768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99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76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006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25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933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52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20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91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45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44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2839-33DD-467D-9738-A7851507D9F7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AD6C-4D3E-4DC6-98D1-A667A9639A09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33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1E02-24B1-44C8-A579-859CBB8B5233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5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F740-CAB1-4808-8BA4-984B11628C4F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176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F4B0-1233-4B5D-AD09-D9753698EF7E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4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E4BF-1690-4EDA-8EE8-885E99169D3D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2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EBB4D-9736-44BB-9C25-F0DA68659A5B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2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3779-8BB1-45E5-B8F5-DA5B45B5650D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6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690BE0A-2A25-4221-A5B9-899A65B58553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7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F35B-D1C3-4159-B203-9EFE6028E9FF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58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AE16-48DD-441C-A1FE-5C9D6989888B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51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3CBD-5AFF-44FB-A7C1-7284C4E0FFA4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0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3644-DFB8-42A6-B6DB-12C6AA6D4F0A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1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2676-B7D3-4A27-9B8D-C9C2F51F7105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71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49AF-2FC1-4CB8-B7CD-07C782F568A7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8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7631-D1EA-4EE8-863E-879289A86C08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3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AC78-9027-4DA2-AA02-F90088DA0E4C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4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CA358-F48A-4394-96F3-C62F4F18B341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63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charlene@studythecalendar.com" TargetMode="External"/><Relationship Id="rId7" Type="http://schemas.microsoft.com/office/2007/relationships/hdphoto" Target="../media/hdphoto3.wdp"/><Relationship Id="rId2" Type="http://schemas.openxmlformats.org/officeDocument/2006/relationships/hyperlink" Target="mailto:tim@studythecalendar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2.wdp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029200"/>
            <a:ext cx="12192000" cy="1828800"/>
          </a:xfrm>
          <a:prstGeom prst="rect">
            <a:avLst/>
          </a:prstGeom>
          <a:ln w="76200">
            <a:solidFill>
              <a:srgbClr val="6600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Rae\Desktop\#2.8  BTE to T4 10 July\art for BTE\banner pur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22" y="5251622"/>
            <a:ext cx="11793990" cy="140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-55074" y="4785125"/>
            <a:ext cx="5603258" cy="23169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CA" sz="8000" b="1" i="1" dirty="0" smtClean="0">
                <a:ln>
                  <a:solidFill>
                    <a:srgbClr val="0000FF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520000" scaled="0"/>
                </a:gradFill>
                <a:latin typeface="Algerian" pitchFamily="82" charset="0"/>
              </a:rPr>
              <a:t>Yahusha</a:t>
            </a:r>
            <a:endParaRPr lang="en-CA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83677" y="5548184"/>
            <a:ext cx="6499655" cy="872180"/>
            <a:chOff x="5283677" y="5548184"/>
            <a:chExt cx="6499655" cy="872180"/>
          </a:xfrm>
        </p:grpSpPr>
        <p:pic>
          <p:nvPicPr>
            <p:cNvPr id="1027" name="Picture 3" descr="C:\Users\Rae\Desktop\#2.8  BTE to T4 10 July\art for BTE\banners blu 425 edit 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800" y="5548184"/>
              <a:ext cx="6222980" cy="87218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ounded Rectangle 13"/>
            <p:cNvSpPr/>
            <p:nvPr/>
          </p:nvSpPr>
          <p:spPr>
            <a:xfrm>
              <a:off x="5283677" y="5628542"/>
              <a:ext cx="6499655" cy="71146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en-CA" sz="4400" b="1" i="1" dirty="0" smtClean="0">
                  <a:ln w="28575">
                    <a:solidFill>
                      <a:srgbClr val="FF33CC"/>
                    </a:solidFill>
                  </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2520000" scaled="0"/>
                  </a:gradFill>
                  <a:latin typeface="Verdana" pitchFamily="34" charset="0"/>
                  <a:ea typeface="Verdana" pitchFamily="34" charset="0"/>
                  <a:cs typeface="Verdana" pitchFamily="34" charset="0"/>
                </a:rPr>
                <a:t>“Lost? and Found!” </a:t>
              </a:r>
              <a:endParaRPr lang="en-CA" dirty="0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520000" scaled="0"/>
                </a:gra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404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329935" y="576117"/>
            <a:ext cx="11566689" cy="5854045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t">
            <a:normAutofit/>
            <a:sp3d extrusionH="57150">
              <a:bevelT w="38100" h="38100"/>
            </a:sp3d>
          </a:bodyPr>
          <a:lstStyle/>
          <a:p>
            <a:r>
              <a:rPr lang="en-US" sz="3200" dirty="0">
                <a:solidFill>
                  <a:srgbClr val="008080"/>
                </a:solidFill>
                <a:latin typeface="Georgia" panose="02040502050405020303" pitchFamily="18" charset="0"/>
              </a:rPr>
              <a:t>Luk 2:41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3200" dirty="0">
                <a:solidFill>
                  <a:srgbClr val="660033"/>
                </a:solidFill>
                <a:latin typeface="Georgia" panose="02040502050405020303" pitchFamily="18" charset="0"/>
              </a:rPr>
              <a:t>And His parents went to </a:t>
            </a:r>
            <a:r>
              <a:rPr lang="en-US" sz="3200" dirty="0" err="1">
                <a:solidFill>
                  <a:srgbClr val="660033"/>
                </a:solidFill>
                <a:latin typeface="Georgia" panose="02040502050405020303" pitchFamily="18" charset="0"/>
              </a:rPr>
              <a:t>Yerushalayim</a:t>
            </a:r>
            <a:r>
              <a:rPr lang="en-US" sz="3200" dirty="0">
                <a:solidFill>
                  <a:srgbClr val="660033"/>
                </a:solidFill>
                <a:latin typeface="Georgia" panose="02040502050405020303" pitchFamily="18" charset="0"/>
              </a:rPr>
              <a:t> every year at </a:t>
            </a:r>
            <a:r>
              <a:rPr lang="en-US" sz="3200" dirty="0" smtClean="0">
                <a:solidFill>
                  <a:srgbClr val="660033"/>
                </a:solidFill>
                <a:latin typeface="Georgia" panose="02040502050405020303" pitchFamily="18" charset="0"/>
              </a:rPr>
              <a:t>	</a:t>
            </a:r>
            <a:r>
              <a:rPr lang="en-US" sz="3200" b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the</a:t>
            </a:r>
            <a:r>
              <a:rPr lang="en-US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Festival </a:t>
            </a:r>
            <a:r>
              <a:rPr lang="en-US" sz="3200" dirty="0">
                <a:solidFill>
                  <a:srgbClr val="660033"/>
                </a:solidFill>
                <a:latin typeface="Georgia" panose="02040502050405020303" pitchFamily="18" charset="0"/>
              </a:rPr>
              <a:t>of the Passover</a:t>
            </a:r>
            <a:r>
              <a:rPr lang="en-US" sz="3200" dirty="0" smtClean="0">
                <a:solidFill>
                  <a:srgbClr val="660033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					</a:t>
            </a:r>
            <a:endParaRPr lang="en-US" sz="3200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5" name="Bent Arrow 4"/>
          <p:cNvSpPr/>
          <p:nvPr/>
        </p:nvSpPr>
        <p:spPr>
          <a:xfrm rot="16200000">
            <a:off x="1733708" y="1111916"/>
            <a:ext cx="1103656" cy="1720000"/>
          </a:xfrm>
          <a:prstGeom prst="bentArrow">
            <a:avLst>
              <a:gd name="adj1" fmla="val 18967"/>
              <a:gd name="adj2" fmla="val 25000"/>
              <a:gd name="adj3" fmla="val 31098"/>
              <a:gd name="adj4" fmla="val 43750"/>
            </a:avLst>
          </a:prstGeom>
          <a:gradFill>
            <a:gsLst>
              <a:gs pos="10000">
                <a:srgbClr val="FFFF00"/>
              </a:gs>
              <a:gs pos="95000">
                <a:srgbClr val="00FFCC"/>
              </a:gs>
              <a:gs pos="25000">
                <a:srgbClr val="00FFCC">
                  <a:lumMod val="50000"/>
                </a:srgbClr>
              </a:gs>
              <a:gs pos="70000">
                <a:schemeClr val="accent5">
                  <a:lumMod val="75000"/>
                </a:schemeClr>
              </a:gs>
              <a:gs pos="85000">
                <a:schemeClr val="accent5">
                  <a:lumMod val="60000"/>
                  <a:lumOff val="40000"/>
                </a:schemeClr>
              </a:gs>
            </a:gsLst>
            <a:lin ang="0" scaled="1"/>
          </a:gradFill>
          <a:ln w="571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54864" y="1866018"/>
            <a:ext cx="4141464" cy="914400"/>
          </a:xfrm>
          <a:prstGeom prst="roundRect">
            <a:avLst/>
          </a:prstGeom>
          <a:solidFill>
            <a:schemeClr val="tx2">
              <a:lumMod val="2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40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Georgia" panose="02040502050405020303" pitchFamily="18" charset="0"/>
              </a:rPr>
              <a:t>“</a:t>
            </a:r>
            <a:r>
              <a:rPr lang="en-US" sz="4000" b="1" u="sng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Georgia" panose="02040502050405020303" pitchFamily="18" charset="0"/>
              </a:rPr>
              <a:t>the Festival</a:t>
            </a:r>
            <a:r>
              <a:rPr lang="en-US" sz="40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Georgia" panose="02040502050405020303" pitchFamily="18" charset="0"/>
              </a:rPr>
              <a:t>”</a:t>
            </a:r>
            <a:endParaRPr lang="en-US" sz="4000" dirty="0">
              <a:solidFill>
                <a:srgbClr val="660033"/>
              </a:solidFill>
              <a:effectLst>
                <a:glow rad="127000">
                  <a:schemeClr val="tx1"/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3697" y="5062867"/>
            <a:ext cx="11112507" cy="116607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520000" scaled="0"/>
          </a:gradFill>
          <a:ln>
            <a:solidFill>
              <a:srgbClr val="6600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b="1" dirty="0" smtClean="0">
                <a:solidFill>
                  <a:schemeClr val="tx1"/>
                </a:solidFill>
                <a:latin typeface="Comic Sans MS" pitchFamily="66" charset="0"/>
              </a:rPr>
              <a:t>Why did Luke </a:t>
            </a:r>
            <a:r>
              <a:rPr lang="en-CA" sz="3200" b="1" u="sng" dirty="0" smtClean="0">
                <a:solidFill>
                  <a:schemeClr val="tx1"/>
                </a:solidFill>
                <a:latin typeface="Comic Sans MS" pitchFamily="66" charset="0"/>
              </a:rPr>
              <a:t>not</a:t>
            </a:r>
            <a:r>
              <a:rPr lang="en-CA" sz="3200" b="1" dirty="0" smtClean="0">
                <a:solidFill>
                  <a:schemeClr val="tx1"/>
                </a:solidFill>
                <a:latin typeface="Comic Sans MS" pitchFamily="66" charset="0"/>
              </a:rPr>
              <a:t>, as his custom was, inform us of pertinent Torah requirements and fulfillments?</a:t>
            </a:r>
            <a:endParaRPr lang="en-CA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60320" y="3113713"/>
            <a:ext cx="9566013" cy="1654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3200" b="1" dirty="0" smtClean="0">
                <a:solidFill>
                  <a:srgbClr val="FF0000"/>
                </a:solidFill>
              </a:rPr>
              <a:t>      </a:t>
            </a:r>
            <a:r>
              <a:rPr lang="en-CA" sz="32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WHO’S</a:t>
            </a:r>
            <a:r>
              <a:rPr lang="en-CA" sz="3200" b="1" u="sng" dirty="0" smtClean="0">
                <a:solidFill>
                  <a:srgbClr val="FF0000"/>
                </a:solidFill>
              </a:rPr>
              <a:t> Festival</a:t>
            </a:r>
            <a:r>
              <a:rPr lang="en-CA" sz="3200" b="1" dirty="0" smtClean="0">
                <a:solidFill>
                  <a:srgbClr val="FF0000"/>
                </a:solidFill>
              </a:rPr>
              <a:t> </a:t>
            </a:r>
            <a:r>
              <a:rPr lang="en-CA" sz="3200" dirty="0" smtClean="0">
                <a:solidFill>
                  <a:srgbClr val="002060"/>
                </a:solidFill>
              </a:rPr>
              <a:t>was this? </a:t>
            </a:r>
            <a:br>
              <a:rPr lang="en-CA" sz="3200" dirty="0" smtClean="0">
                <a:solidFill>
                  <a:srgbClr val="002060"/>
                </a:solidFill>
              </a:rPr>
            </a:br>
            <a:r>
              <a:rPr lang="en-CA" sz="3200" dirty="0" smtClean="0">
                <a:solidFill>
                  <a:srgbClr val="002060"/>
                </a:solidFill>
              </a:rPr>
              <a:t>Why did Luke </a:t>
            </a:r>
            <a:r>
              <a:rPr lang="en-CA" sz="3200" u="sng" dirty="0" smtClean="0">
                <a:solidFill>
                  <a:srgbClr val="002060"/>
                </a:solidFill>
              </a:rPr>
              <a:t>not</a:t>
            </a:r>
            <a:r>
              <a:rPr lang="en-CA" sz="3200" dirty="0" smtClean="0">
                <a:solidFill>
                  <a:srgbClr val="002060"/>
                </a:solidFill>
              </a:rPr>
              <a:t> directly connect </a:t>
            </a:r>
            <a:r>
              <a:rPr lang="en-CA" sz="3200" u="sng" dirty="0">
                <a:solidFill>
                  <a:srgbClr val="0000FF"/>
                </a:solidFill>
              </a:rPr>
              <a:t>Yahuah’s Name</a:t>
            </a:r>
            <a:r>
              <a:rPr lang="en-CA" sz="3200" dirty="0">
                <a:solidFill>
                  <a:srgbClr val="0000FF"/>
                </a:solidFill>
              </a:rPr>
              <a:t> </a:t>
            </a:r>
            <a:r>
              <a:rPr lang="en-CA" sz="3200" dirty="0" smtClean="0">
                <a:solidFill>
                  <a:srgbClr val="002060"/>
                </a:solidFill>
              </a:rPr>
              <a:t>to this Festival as with other specified entities?</a:t>
            </a:r>
            <a:endParaRPr lang="en-CA" sz="3200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714205" y="11109"/>
            <a:ext cx="477795" cy="334880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10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Rae\Desktop\pharisee 10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77" y="2370886"/>
            <a:ext cx="1964681" cy="269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Rae\Desktop\pharisee 1280 ed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9839" y="4548838"/>
            <a:ext cx="2348255" cy="21720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Rae\Desktop\pharisees seated 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028" y="1099270"/>
            <a:ext cx="4120896" cy="26940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18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059" y="280064"/>
            <a:ext cx="11566689" cy="6380795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t">
            <a:normAutofit/>
            <a:sp3d extrusionH="57150">
              <a:bevelT w="38100" h="38100"/>
            </a:sp3d>
          </a:bodyPr>
          <a:lstStyle/>
          <a:p>
            <a:r>
              <a:rPr lang="en-US" sz="3200" dirty="0" smtClean="0">
                <a:solidFill>
                  <a:srgbClr val="008080"/>
                </a:solidFill>
                <a:latin typeface="Georgia" panose="02040502050405020303" pitchFamily="18" charset="0"/>
              </a:rPr>
              <a:t>Luk 2:42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3200" dirty="0" smtClean="0">
                <a:solidFill>
                  <a:srgbClr val="660033"/>
                </a:solidFill>
                <a:latin typeface="Georgia" panose="02040502050405020303" pitchFamily="18" charset="0"/>
              </a:rPr>
              <a:t>And when He was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  <a:latin typeface="Georgia" panose="02040502050405020303" pitchFamily="18" charset="0"/>
              </a:rPr>
              <a:t>twelve years old, </a:t>
            </a:r>
            <a:r>
              <a:rPr lang="en-US" sz="3200" dirty="0" smtClean="0">
                <a:solidFill>
                  <a:srgbClr val="660033"/>
                </a:solidFill>
                <a:latin typeface="Georgia" panose="02040502050405020303" pitchFamily="18" charset="0"/>
              </a:rPr>
              <a:t>they went up 	to </a:t>
            </a:r>
            <a:r>
              <a:rPr lang="en-US" sz="3200" dirty="0" err="1" smtClean="0">
                <a:solidFill>
                  <a:srgbClr val="660033"/>
                </a:solidFill>
                <a:latin typeface="Georgia" panose="02040502050405020303" pitchFamily="18" charset="0"/>
              </a:rPr>
              <a:t>Yerushalayim</a:t>
            </a:r>
            <a:r>
              <a:rPr lang="en-US" sz="3200" dirty="0" smtClean="0">
                <a:solidFill>
                  <a:srgbClr val="660033"/>
                </a:solidFill>
                <a:latin typeface="Georgia" panose="02040502050405020303" pitchFamily="18" charset="0"/>
              </a:rPr>
              <a:t> according     to </a:t>
            </a:r>
            <a:r>
              <a:rPr lang="en-US" sz="3200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the practice</a:t>
            </a:r>
            <a:r>
              <a:rPr lang="en-US" sz="3200" dirty="0" smtClean="0">
                <a:solidFill>
                  <a:srgbClr val="660033"/>
                </a:solidFill>
                <a:latin typeface="Georgia" panose="02040502050405020303" pitchFamily="18" charset="0"/>
              </a:rPr>
              <a:t> of </a:t>
            </a:r>
            <a:r>
              <a:rPr lang="en-US" sz="3200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the festival</a:t>
            </a:r>
            <a:r>
              <a:rPr lang="en-US" sz="32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. 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					</a:t>
            </a:r>
            <a:endParaRPr lang="en-US" sz="3200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5" name="Bent Arrow 4"/>
          <p:cNvSpPr/>
          <p:nvPr/>
        </p:nvSpPr>
        <p:spPr>
          <a:xfrm rot="16200000">
            <a:off x="6121447" y="819604"/>
            <a:ext cx="829902" cy="634816"/>
          </a:xfrm>
          <a:prstGeom prst="bentArrow">
            <a:avLst>
              <a:gd name="adj1" fmla="val 18967"/>
              <a:gd name="adj2" fmla="val 25000"/>
              <a:gd name="adj3" fmla="val 31098"/>
              <a:gd name="adj4" fmla="val 43750"/>
            </a:avLst>
          </a:prstGeom>
          <a:gradFill>
            <a:gsLst>
              <a:gs pos="10000">
                <a:srgbClr val="FFFF00"/>
              </a:gs>
              <a:gs pos="71000">
                <a:srgbClr val="00FFCC"/>
              </a:gs>
              <a:gs pos="32000">
                <a:schemeClr val="accent5">
                  <a:lumMod val="75000"/>
                </a:schemeClr>
              </a:gs>
              <a:gs pos="60000">
                <a:schemeClr val="accent5">
                  <a:lumMod val="60000"/>
                  <a:lumOff val="40000"/>
                </a:schemeClr>
              </a:gs>
            </a:gsLst>
            <a:lin ang="0" scaled="1"/>
          </a:gradFill>
          <a:ln w="190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218990" y="4355185"/>
            <a:ext cx="5399762" cy="2007909"/>
          </a:xfrm>
          <a:prstGeom prst="roundRect">
            <a:avLst/>
          </a:prstGeom>
          <a:solidFill>
            <a:schemeClr val="tx2">
              <a:lumMod val="2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4000" b="1" dirty="0" smtClean="0">
                <a:solidFill>
                  <a:srgbClr val="FF0000"/>
                </a:solidFill>
                <a:effectLst>
                  <a:glow rad="88900">
                    <a:schemeClr val="tx1"/>
                  </a:glow>
                </a:effectLst>
                <a:latin typeface="Georgia" panose="02040502050405020303" pitchFamily="18" charset="0"/>
              </a:rPr>
              <a:t>“according to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glow rad="88900">
                    <a:schemeClr val="tx1"/>
                  </a:glow>
                </a:effectLst>
                <a:latin typeface="Georgia" panose="02040502050405020303" pitchFamily="18" charset="0"/>
              </a:rPr>
              <a:t>the practice of the Festival</a:t>
            </a:r>
            <a:r>
              <a:rPr lang="en-US" sz="4000" b="1" dirty="0" smtClean="0">
                <a:solidFill>
                  <a:srgbClr val="FF0000"/>
                </a:solidFill>
                <a:effectLst>
                  <a:glow rad="88900">
                    <a:schemeClr val="tx1"/>
                  </a:glow>
                </a:effectLst>
                <a:latin typeface="Georgia" panose="02040502050405020303" pitchFamily="18" charset="0"/>
              </a:rPr>
              <a:t>” </a:t>
            </a:r>
            <a:r>
              <a:rPr lang="en-US" sz="2800" dirty="0">
                <a:solidFill>
                  <a:srgbClr val="00FFCC"/>
                </a:solidFill>
                <a:latin typeface="Georgia" panose="02040502050405020303" pitchFamily="18" charset="0"/>
              </a:rPr>
              <a:t>Luke 2</a:t>
            </a:r>
            <a:r>
              <a:rPr lang="en-US" sz="2800" dirty="0" smtClean="0">
                <a:solidFill>
                  <a:srgbClr val="00FFCC"/>
                </a:solidFill>
                <a:latin typeface="Georgia" panose="02040502050405020303" pitchFamily="18" charset="0"/>
              </a:rPr>
              <a:t>:42</a:t>
            </a:r>
            <a:endParaRPr lang="en-US" sz="2800" dirty="0">
              <a:solidFill>
                <a:srgbClr val="00FFCC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63986" y="1253764"/>
            <a:ext cx="4654392" cy="697583"/>
          </a:xfrm>
          <a:prstGeom prst="roundRect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i="1" dirty="0" smtClean="0">
                <a:solidFill>
                  <a:schemeClr val="accent4">
                    <a:lumMod val="50000"/>
                  </a:schemeClr>
                </a:solidFill>
              </a:rPr>
              <a:t>The age of accountability. </a:t>
            </a:r>
            <a:endParaRPr lang="en-CA" sz="28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18990" y="2220868"/>
            <a:ext cx="5428807" cy="1803816"/>
          </a:xfrm>
          <a:prstGeom prst="roundRect">
            <a:avLst/>
          </a:prstGeom>
          <a:solidFill>
            <a:schemeClr val="tx2">
              <a:lumMod val="2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4000" b="1" dirty="0">
                <a:solidFill>
                  <a:srgbClr val="FF0000"/>
                </a:solidFill>
                <a:effectLst>
                  <a:glow rad="88900">
                    <a:schemeClr val="tx1"/>
                  </a:glow>
                </a:effectLst>
                <a:latin typeface="Georgia" panose="02040502050405020303" pitchFamily="18" charset="0"/>
              </a:rPr>
              <a:t>“</a:t>
            </a:r>
            <a:r>
              <a:rPr lang="en-US" sz="4000" b="1" u="sng" dirty="0">
                <a:solidFill>
                  <a:srgbClr val="FF0000"/>
                </a:solidFill>
                <a:effectLst>
                  <a:glow rad="88900">
                    <a:schemeClr val="tx1"/>
                  </a:glow>
                </a:effectLst>
                <a:latin typeface="Georgia" panose="02040502050405020303" pitchFamily="18" charset="0"/>
              </a:rPr>
              <a:t>the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glow rad="88900">
                    <a:schemeClr val="tx1"/>
                  </a:glow>
                </a:effectLst>
                <a:latin typeface="Georgia" panose="02040502050405020303" pitchFamily="18" charset="0"/>
              </a:rPr>
              <a:t>Festival of the Pesach</a:t>
            </a:r>
            <a:r>
              <a:rPr lang="en-US" sz="4000" b="1" dirty="0" smtClean="0">
                <a:solidFill>
                  <a:srgbClr val="FF0000"/>
                </a:solidFill>
                <a:effectLst>
                  <a:glow rad="88900">
                    <a:schemeClr val="tx1"/>
                  </a:glow>
                </a:effectLst>
                <a:latin typeface="Georgia" panose="02040502050405020303" pitchFamily="18" charset="0"/>
              </a:rPr>
              <a:t>” </a:t>
            </a:r>
            <a:r>
              <a:rPr lang="en-US" sz="2800" dirty="0" smtClean="0">
                <a:solidFill>
                  <a:srgbClr val="00FFCC"/>
                </a:solidFill>
                <a:latin typeface="Georgia" panose="02040502050405020303" pitchFamily="18" charset="0"/>
              </a:rPr>
              <a:t>Luke 2:41</a:t>
            </a:r>
            <a:endParaRPr lang="en-US" sz="2800" dirty="0">
              <a:solidFill>
                <a:srgbClr val="00FFCC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7900" y="4061755"/>
            <a:ext cx="5316720" cy="2479250"/>
          </a:xfrm>
          <a:prstGeom prst="roundRect">
            <a:avLst/>
          </a:prstGeom>
          <a:noFill/>
          <a:ln w="57150">
            <a:solidFill>
              <a:srgbClr val="660033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Do these terms seem a bit unusual in terms of </a:t>
            </a:r>
            <a:r>
              <a:rPr lang="en-US" sz="3200" dirty="0" smtClean="0">
                <a:solidFill>
                  <a:srgbClr val="002060"/>
                </a:solidFill>
              </a:rPr>
              <a:t>Luke’s </a:t>
            </a:r>
            <a:r>
              <a:rPr lang="en-US" sz="3200" dirty="0">
                <a:solidFill>
                  <a:srgbClr val="002060"/>
                </a:solidFill>
              </a:rPr>
              <a:t>former recordings</a:t>
            </a:r>
            <a:r>
              <a:rPr lang="en-US" sz="3200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Let’s do a </a:t>
            </a:r>
            <a:r>
              <a:rPr lang="en-US" sz="3200" b="1" dirty="0" smtClean="0">
                <a:solidFill>
                  <a:srgbClr val="FF0000"/>
                </a:solidFill>
              </a:rPr>
              <a:t>comparison.</a:t>
            </a:r>
            <a:endParaRPr lang="en-CA" sz="32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801742" y="0"/>
            <a:ext cx="359677" cy="280064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11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7900" y="1290835"/>
            <a:ext cx="5316720" cy="261399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rgbClr val="002060"/>
                </a:solidFill>
              </a:rPr>
              <a:t>According to Luke’s record of documentation, is it not strange that Luke did not say – </a:t>
            </a:r>
            <a:r>
              <a:rPr lang="en-CA" sz="2800" b="1" dirty="0" smtClean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chemeClr val="accent2">
                      <a:lumMod val="60000"/>
                      <a:lumOff val="40000"/>
                    </a:schemeClr>
                  </a:glow>
                </a:effectLst>
              </a:rPr>
              <a:t>“according to the Torah” </a:t>
            </a:r>
            <a:r>
              <a:rPr lang="en-CA" sz="2800" dirty="0" smtClean="0">
                <a:solidFill>
                  <a:srgbClr val="002060"/>
                </a:solidFill>
              </a:rPr>
              <a:t>– when citing this festival?</a:t>
            </a:r>
            <a:endParaRPr lang="en-CA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0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4" grpId="0" animBg="1"/>
      <p:bldP spid="8" grpId="0" animBg="1"/>
      <p:bldP spid="1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059" y="280064"/>
            <a:ext cx="11566689" cy="6380795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					</a:t>
            </a:r>
            <a:endParaRPr lang="en-US" sz="3200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681799" y="4506138"/>
            <a:ext cx="4764946" cy="2007909"/>
          </a:xfrm>
          <a:prstGeom prst="roundRect">
            <a:avLst/>
          </a:prstGeom>
          <a:solidFill>
            <a:schemeClr val="tx2">
              <a:lumMod val="2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4000" b="1" dirty="0">
                <a:solidFill>
                  <a:srgbClr val="FF0000"/>
                </a:solidFill>
                <a:effectLst>
                  <a:glow rad="88900">
                    <a:schemeClr val="tx1"/>
                  </a:glow>
                </a:effectLst>
                <a:latin typeface="Georgia" panose="02040502050405020303" pitchFamily="18" charset="0"/>
              </a:rPr>
              <a:t>“according to </a:t>
            </a:r>
            <a:r>
              <a:rPr lang="en-US" sz="4000" b="1" u="sng" dirty="0">
                <a:solidFill>
                  <a:srgbClr val="FF0000"/>
                </a:solidFill>
                <a:effectLst>
                  <a:glow rad="88900">
                    <a:schemeClr val="tx1"/>
                  </a:glow>
                </a:effectLst>
                <a:latin typeface="Georgia" panose="02040502050405020303" pitchFamily="18" charset="0"/>
              </a:rPr>
              <a:t>the practice of the Festival</a:t>
            </a:r>
            <a:r>
              <a:rPr lang="en-US" sz="4000" b="1" dirty="0">
                <a:solidFill>
                  <a:srgbClr val="FF0000"/>
                </a:solidFill>
                <a:effectLst>
                  <a:glow rad="88900">
                    <a:schemeClr val="tx1"/>
                  </a:glow>
                </a:effectLst>
                <a:latin typeface="Georgia" panose="02040502050405020303" pitchFamily="18" charset="0"/>
              </a:rPr>
              <a:t>”</a:t>
            </a:r>
            <a:endParaRPr lang="en-US" sz="4000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81799" y="2559086"/>
            <a:ext cx="4764946" cy="1803816"/>
          </a:xfrm>
          <a:prstGeom prst="roundRect">
            <a:avLst/>
          </a:prstGeom>
          <a:solidFill>
            <a:schemeClr val="tx2">
              <a:lumMod val="2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4000" b="1" dirty="0">
                <a:solidFill>
                  <a:srgbClr val="FF0000"/>
                </a:solidFill>
                <a:effectLst>
                  <a:glow rad="88900">
                    <a:schemeClr val="tx1"/>
                  </a:glow>
                </a:effectLst>
                <a:latin typeface="Georgia" panose="02040502050405020303" pitchFamily="18" charset="0"/>
              </a:rPr>
              <a:t>“</a:t>
            </a:r>
            <a:r>
              <a:rPr lang="en-US" sz="4000" b="1" u="sng" dirty="0">
                <a:solidFill>
                  <a:srgbClr val="FF0000"/>
                </a:solidFill>
                <a:effectLst>
                  <a:glow rad="88900">
                    <a:schemeClr val="tx1"/>
                  </a:glow>
                </a:effectLst>
                <a:latin typeface="Georgia" panose="02040502050405020303" pitchFamily="18" charset="0"/>
              </a:rPr>
              <a:t>the Festival of the Pesach</a:t>
            </a:r>
            <a:r>
              <a:rPr lang="en-US" sz="4000" b="1" dirty="0">
                <a:solidFill>
                  <a:srgbClr val="FF0000"/>
                </a:solidFill>
                <a:effectLst>
                  <a:glow rad="88900">
                    <a:schemeClr val="tx1"/>
                  </a:glow>
                </a:effectLst>
                <a:latin typeface="Georgia" panose="02040502050405020303" pitchFamily="18" charset="0"/>
              </a:rPr>
              <a:t>”</a:t>
            </a:r>
            <a:endParaRPr lang="en-US" sz="4000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6181" y="1002256"/>
            <a:ext cx="5090477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660033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3200" i="1" u="sng" dirty="0">
                <a:solidFill>
                  <a:schemeClr val="accent5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according to </a:t>
            </a:r>
            <a:r>
              <a:rPr lang="en-US" sz="3200" i="1" u="sng" dirty="0" smtClean="0">
                <a:solidFill>
                  <a:schemeClr val="accent5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the</a:t>
            </a:r>
            <a:r>
              <a:rPr lang="en-US" sz="3200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200" b="1" i="1" dirty="0">
                <a:ln>
                  <a:solidFill>
                    <a:srgbClr val="0000FF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Torah</a:t>
            </a:r>
            <a:endParaRPr lang="en-CA" i="1" dirty="0">
              <a:ln>
                <a:solidFill>
                  <a:srgbClr val="0000FF"/>
                </a:solidFill>
              </a:ln>
              <a:solidFill>
                <a:schemeClr val="accent5">
                  <a:lumMod val="75000"/>
                </a:schemeClr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6181" y="2285955"/>
            <a:ext cx="5090477" cy="12126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660033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3200" i="1" u="sng" dirty="0">
                <a:solidFill>
                  <a:srgbClr val="D17DF9">
                    <a:lumMod val="75000"/>
                  </a:srgbClr>
                </a:solidFill>
                <a:latin typeface="Georgia" panose="02040502050405020303" pitchFamily="18" charset="0"/>
              </a:rPr>
              <a:t>as it has </a:t>
            </a:r>
            <a:r>
              <a:rPr lang="en-US" sz="3200" i="1" u="sng" dirty="0" smtClean="0">
                <a:solidFill>
                  <a:srgbClr val="D17DF9">
                    <a:lumMod val="75000"/>
                  </a:srgbClr>
                </a:solidFill>
                <a:latin typeface="Georgia" panose="02040502050405020303" pitchFamily="18" charset="0"/>
              </a:rPr>
              <a:t>been </a:t>
            </a:r>
            <a:r>
              <a:rPr lang="en-US" sz="3200" i="1" u="sng" dirty="0">
                <a:solidFill>
                  <a:srgbClr val="D17DF9">
                    <a:lumMod val="75000"/>
                  </a:srgbClr>
                </a:solidFill>
                <a:latin typeface="Georgia" panose="02040502050405020303" pitchFamily="18" charset="0"/>
              </a:rPr>
              <a:t>written </a:t>
            </a:r>
            <a:r>
              <a:rPr lang="en-US" sz="3200" i="1" u="sng" dirty="0" smtClean="0">
                <a:solidFill>
                  <a:srgbClr val="D17DF9">
                    <a:lumMod val="75000"/>
                  </a:srgbClr>
                </a:solidFill>
                <a:latin typeface="Georgia" panose="02040502050405020303" pitchFamily="18" charset="0"/>
              </a:rPr>
              <a:t/>
            </a:r>
            <a:br>
              <a:rPr lang="en-US" sz="3200" i="1" u="sng" dirty="0" smtClean="0">
                <a:solidFill>
                  <a:srgbClr val="D17DF9">
                    <a:lumMod val="75000"/>
                  </a:srgbClr>
                </a:solidFill>
                <a:latin typeface="Georgia" panose="02040502050405020303" pitchFamily="18" charset="0"/>
              </a:rPr>
            </a:br>
            <a:r>
              <a:rPr lang="en-US" sz="3200" i="1" u="sng" dirty="0" smtClean="0">
                <a:solidFill>
                  <a:srgbClr val="D17DF9">
                    <a:lumMod val="75000"/>
                  </a:srgbClr>
                </a:solidFill>
                <a:latin typeface="Georgia" panose="02040502050405020303" pitchFamily="18" charset="0"/>
              </a:rPr>
              <a:t>in </a:t>
            </a:r>
            <a:r>
              <a:rPr lang="en-US" sz="3200" i="1" u="sng" dirty="0">
                <a:solidFill>
                  <a:srgbClr val="D17DF9">
                    <a:lumMod val="75000"/>
                  </a:srgbClr>
                </a:solidFill>
                <a:latin typeface="Georgia" panose="02040502050405020303" pitchFamily="18" charset="0"/>
              </a:rPr>
              <a:t>the</a:t>
            </a:r>
            <a:r>
              <a:rPr lang="en-US" sz="3200" i="1" dirty="0">
                <a:solidFill>
                  <a:srgbClr val="D17DF9">
                    <a:lumMod val="75000"/>
                  </a:srgbClr>
                </a:solidFill>
                <a:latin typeface="Georgia" panose="02040502050405020303" pitchFamily="18" charset="0"/>
              </a:rPr>
              <a:t> </a:t>
            </a:r>
            <a:r>
              <a:rPr lang="en-US" sz="3200" b="1" i="1" u="sng" dirty="0">
                <a:ln>
                  <a:solidFill>
                    <a:srgbClr val="0000FF"/>
                  </a:solidFill>
                </a:ln>
                <a:solidFill>
                  <a:srgbClr val="D17DF9">
                    <a:lumMod val="75000"/>
                  </a:srgbClr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Torah</a:t>
            </a:r>
            <a:endParaRPr lang="en-CA" dirty="0"/>
          </a:p>
        </p:txBody>
      </p:sp>
      <p:sp>
        <p:nvSpPr>
          <p:cNvPr id="11" name="Rounded Rectangle 10"/>
          <p:cNvSpPr/>
          <p:nvPr/>
        </p:nvSpPr>
        <p:spPr>
          <a:xfrm>
            <a:off x="556181" y="3875903"/>
            <a:ext cx="5090477" cy="12126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660033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3200" i="1" u="sng" dirty="0">
                <a:solidFill>
                  <a:srgbClr val="D17DF9">
                    <a:lumMod val="75000"/>
                  </a:srgbClr>
                </a:solidFill>
                <a:latin typeface="Georgia" panose="02040502050405020303" pitchFamily="18" charset="0"/>
              </a:rPr>
              <a:t>according to what is said </a:t>
            </a:r>
            <a:r>
              <a:rPr lang="en-US" sz="3200" i="1" u="sng" dirty="0" smtClean="0">
                <a:solidFill>
                  <a:srgbClr val="D17DF9">
                    <a:lumMod val="75000"/>
                  </a:srgbClr>
                </a:solidFill>
                <a:latin typeface="Georgia" panose="02040502050405020303" pitchFamily="18" charset="0"/>
              </a:rPr>
              <a:t/>
            </a:r>
            <a:br>
              <a:rPr lang="en-US" sz="3200" i="1" u="sng" dirty="0" smtClean="0">
                <a:solidFill>
                  <a:srgbClr val="D17DF9">
                    <a:lumMod val="75000"/>
                  </a:srgbClr>
                </a:solidFill>
                <a:latin typeface="Georgia" panose="02040502050405020303" pitchFamily="18" charset="0"/>
              </a:rPr>
            </a:br>
            <a:r>
              <a:rPr lang="en-US" sz="3200" i="1" u="sng" dirty="0" smtClean="0">
                <a:solidFill>
                  <a:srgbClr val="D17DF9">
                    <a:lumMod val="75000"/>
                  </a:srgbClr>
                </a:solidFill>
                <a:latin typeface="Georgia" panose="02040502050405020303" pitchFamily="18" charset="0"/>
              </a:rPr>
              <a:t>in the</a:t>
            </a:r>
            <a:r>
              <a:rPr lang="en-US" sz="3200" i="1" dirty="0" smtClean="0">
                <a:solidFill>
                  <a:srgbClr val="D17DF9">
                    <a:lumMod val="75000"/>
                  </a:srgbClr>
                </a:solidFill>
                <a:latin typeface="Georgia" panose="02040502050405020303" pitchFamily="18" charset="0"/>
              </a:rPr>
              <a:t> </a:t>
            </a:r>
            <a:r>
              <a:rPr lang="en-US" sz="3200" b="1" i="1" u="sng" dirty="0">
                <a:ln>
                  <a:solidFill>
                    <a:srgbClr val="0000FF"/>
                  </a:solidFill>
                </a:ln>
                <a:solidFill>
                  <a:srgbClr val="D17DF9">
                    <a:lumMod val="75000"/>
                  </a:srgbClr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Torah</a:t>
            </a:r>
            <a:endParaRPr lang="en-CA" dirty="0"/>
          </a:p>
        </p:txBody>
      </p:sp>
      <p:sp>
        <p:nvSpPr>
          <p:cNvPr id="12" name="Rounded Rectangle 11"/>
          <p:cNvSpPr/>
          <p:nvPr/>
        </p:nvSpPr>
        <p:spPr>
          <a:xfrm>
            <a:off x="556181" y="5356406"/>
            <a:ext cx="5090477" cy="12126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660033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3200" i="1" u="sng" dirty="0">
                <a:solidFill>
                  <a:schemeClr val="accent5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the usual practice </a:t>
            </a:r>
            <a:r>
              <a:rPr lang="en-US" sz="3200" i="1" u="sng" dirty="0" smtClean="0">
                <a:solidFill>
                  <a:schemeClr val="accent5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/>
            </a:r>
            <a:br>
              <a:rPr lang="en-US" sz="3200" i="1" u="sng" dirty="0" smtClean="0">
                <a:solidFill>
                  <a:schemeClr val="accent5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</a:br>
            <a:r>
              <a:rPr lang="en-US" sz="3200" i="1" u="sng" dirty="0" smtClean="0">
                <a:solidFill>
                  <a:schemeClr val="accent5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of </a:t>
            </a:r>
            <a:r>
              <a:rPr lang="en-US" sz="3200" i="1" u="sng" dirty="0">
                <a:solidFill>
                  <a:schemeClr val="accent5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the</a:t>
            </a:r>
            <a:r>
              <a:rPr lang="en-US" sz="3200" i="1" dirty="0">
                <a:solidFill>
                  <a:schemeClr val="accent5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200" b="1" i="1" dirty="0">
                <a:ln>
                  <a:solidFill>
                    <a:srgbClr val="0000FF"/>
                  </a:solidFill>
                </a:ln>
                <a:solidFill>
                  <a:srgbClr val="D17DF9">
                    <a:lumMod val="75000"/>
                  </a:srgbClr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Torah</a:t>
            </a:r>
            <a:endParaRPr lang="en-CA" i="1" dirty="0">
              <a:ln>
                <a:solidFill>
                  <a:srgbClr val="0000FF"/>
                </a:solidFill>
              </a:ln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47934" y="412042"/>
            <a:ext cx="5170818" cy="20253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 smtClean="0">
                <a:solidFill>
                  <a:srgbClr val="660033"/>
                </a:solidFill>
                <a:effectLst>
                  <a:glow rad="127000">
                    <a:srgbClr val="00FFCC"/>
                  </a:glow>
                </a:effectLst>
                <a:latin typeface="Georgia" panose="02040502050405020303" pitchFamily="18" charset="0"/>
              </a:rPr>
              <a:t>WHAT  DIFFERENCE </a:t>
            </a:r>
            <a:r>
              <a:rPr lang="en-US" sz="2800" dirty="0" smtClean="0">
                <a:solidFill>
                  <a:srgbClr val="660033"/>
                </a:solidFill>
                <a:latin typeface="Georgia" panose="02040502050405020303" pitchFamily="18" charset="0"/>
              </a:rPr>
              <a:t> activated Luke to alter his documentation to a </a:t>
            </a:r>
            <a:r>
              <a:rPr lang="en-US" sz="2800" i="1" u="sng" dirty="0" smtClean="0">
                <a:solidFill>
                  <a:schemeClr val="bg1"/>
                </a:solidFill>
                <a:latin typeface="Georgia" panose="02040502050405020303" pitchFamily="18" charset="0"/>
              </a:rPr>
              <a:t>dissimilar</a:t>
            </a:r>
            <a:r>
              <a:rPr lang="en-US" sz="2800" dirty="0" smtClean="0">
                <a:solidFill>
                  <a:srgbClr val="660033"/>
                </a:solidFill>
                <a:latin typeface="Georgia" panose="02040502050405020303" pitchFamily="18" charset="0"/>
              </a:rPr>
              <a:t> informative format? </a:t>
            </a:r>
            <a:endParaRPr lang="en-US" sz="2800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399282" y="1046375"/>
            <a:ext cx="2894029" cy="0"/>
          </a:xfrm>
          <a:prstGeom prst="line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1742" y="0"/>
            <a:ext cx="390258" cy="293148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12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Explosion 2 12"/>
          <p:cNvSpPr/>
          <p:nvPr/>
        </p:nvSpPr>
        <p:spPr>
          <a:xfrm>
            <a:off x="399553" y="822881"/>
            <a:ext cx="648975" cy="630526"/>
          </a:xfrm>
          <a:prstGeom prst="irregularSeal2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Explosion 2 14"/>
          <p:cNvSpPr/>
          <p:nvPr/>
        </p:nvSpPr>
        <p:spPr>
          <a:xfrm>
            <a:off x="399552" y="2123889"/>
            <a:ext cx="648975" cy="630526"/>
          </a:xfrm>
          <a:prstGeom prst="irregularSeal2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Explosion 2 15"/>
          <p:cNvSpPr/>
          <p:nvPr/>
        </p:nvSpPr>
        <p:spPr>
          <a:xfrm>
            <a:off x="399552" y="3708326"/>
            <a:ext cx="648975" cy="630526"/>
          </a:xfrm>
          <a:prstGeom prst="irregularSeal2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Explosion 2 16"/>
          <p:cNvSpPr/>
          <p:nvPr/>
        </p:nvSpPr>
        <p:spPr>
          <a:xfrm>
            <a:off x="399551" y="5273471"/>
            <a:ext cx="648975" cy="630526"/>
          </a:xfrm>
          <a:prstGeom prst="irregularSeal2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ounded Rectangular Callout 5"/>
          <p:cNvSpPr/>
          <p:nvPr/>
        </p:nvSpPr>
        <p:spPr>
          <a:xfrm>
            <a:off x="1368296" y="255690"/>
            <a:ext cx="4278362" cy="612648"/>
          </a:xfrm>
          <a:prstGeom prst="wedgeRoundRectCallout">
            <a:avLst>
              <a:gd name="adj1" fmla="val -58473"/>
              <a:gd name="adj2" fmla="val 47270"/>
              <a:gd name="adj3" fmla="val 16667"/>
            </a:avLst>
          </a:prstGeom>
          <a:solidFill>
            <a:srgbClr val="00FF99"/>
          </a:solidFill>
          <a:ln w="5715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b="1" dirty="0" smtClean="0">
                <a:ln>
                  <a:solidFill>
                    <a:srgbClr val="00FFCC"/>
                  </a:solidFill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Yahuah’s Standards</a:t>
            </a:r>
            <a:endParaRPr lang="en-CA" sz="2800" b="1" dirty="0">
              <a:ln>
                <a:solidFill>
                  <a:srgbClr val="00FFCC"/>
                </a:solidFill>
              </a:ln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66671" y="474097"/>
            <a:ext cx="8826756" cy="53744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0000">
                <a:srgbClr val="F8B049"/>
              </a:gs>
              <a:gs pos="51000">
                <a:srgbClr val="FEE7F2"/>
              </a:gs>
              <a:gs pos="79000">
                <a:schemeClr val="bg2">
                  <a:lumMod val="60000"/>
                  <a:lumOff val="40000"/>
                  <a:alpha val="98000"/>
                </a:schemeClr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 smtClean="0">
                <a:solidFill>
                  <a:srgbClr val="660033"/>
                </a:solidFill>
                <a:effectLst/>
                <a:latin typeface="Georgia" panose="02040502050405020303" pitchFamily="18" charset="0"/>
              </a:rPr>
              <a:t>As Luke did not designate </a:t>
            </a:r>
            <a:br>
              <a:rPr lang="en-US" sz="3200" b="1" dirty="0" smtClean="0">
                <a:solidFill>
                  <a:srgbClr val="660033"/>
                </a:solidFill>
                <a:effectLst/>
                <a:latin typeface="Georgia" panose="02040502050405020303" pitchFamily="18" charset="0"/>
              </a:rPr>
            </a:br>
            <a:r>
              <a:rPr lang="en-US" sz="3200" b="1" dirty="0" smtClean="0">
                <a:solidFill>
                  <a:srgbClr val="660033"/>
                </a:solidFill>
                <a:effectLst/>
                <a:latin typeface="Georgia" panose="02040502050405020303" pitchFamily="18" charset="0"/>
              </a:rPr>
              <a:t>this specific Festival as </a:t>
            </a:r>
            <a:br>
              <a:rPr lang="en-US" sz="3200" b="1" dirty="0" smtClean="0">
                <a:solidFill>
                  <a:srgbClr val="660033"/>
                </a:solidFill>
                <a:effectLst/>
                <a:latin typeface="Georgia" panose="02040502050405020303" pitchFamily="18" charset="0"/>
              </a:rPr>
            </a:br>
            <a:r>
              <a:rPr lang="en-US" sz="3200" i="1" dirty="0">
                <a:solidFill>
                  <a:srgbClr val="660033"/>
                </a:solidFill>
                <a:latin typeface="Georgia" panose="02040502050405020303" pitchFamily="18" charset="0"/>
              </a:rPr>
              <a:t>~</a:t>
            </a:r>
            <a:r>
              <a:rPr lang="en-US" sz="3200" b="1" dirty="0" smtClean="0">
                <a:solidFill>
                  <a:srgbClr val="6600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that of Yahuah </a:t>
            </a:r>
            <a:r>
              <a:rPr lang="en-US" sz="3200" b="1" dirty="0" smtClean="0">
                <a:solidFill>
                  <a:srgbClr val="660033"/>
                </a:solidFill>
                <a:effectLst/>
                <a:latin typeface="Georgia" panose="02040502050405020303" pitchFamily="18" charset="0"/>
              </a:rPr>
              <a:t>~ 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6000" b="1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THEN </a:t>
            </a:r>
            <a:br>
              <a:rPr lang="en-US" sz="6000" b="1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</a:br>
            <a:r>
              <a:rPr lang="en-US" sz="6000" b="1" u="sng" dirty="0" smtClean="0">
                <a:ln w="28575">
                  <a:solidFill>
                    <a:srgbClr val="660033"/>
                  </a:solidFill>
                </a:ln>
                <a:solidFill>
                  <a:srgbClr val="FF33CC"/>
                </a:solidFill>
                <a:effectLst/>
                <a:latin typeface="Georgia" panose="02040502050405020303" pitchFamily="18" charset="0"/>
              </a:rPr>
              <a:t>WHO’S </a:t>
            </a:r>
            <a:br>
              <a:rPr lang="en-US" sz="6000" b="1" u="sng" dirty="0" smtClean="0">
                <a:ln w="28575">
                  <a:solidFill>
                    <a:srgbClr val="660033"/>
                  </a:solidFill>
                </a:ln>
                <a:solidFill>
                  <a:srgbClr val="FF33CC"/>
                </a:solidFill>
                <a:effectLst/>
                <a:latin typeface="Georgia" panose="02040502050405020303" pitchFamily="18" charset="0"/>
              </a:rPr>
            </a:br>
            <a:r>
              <a:rPr lang="en-US" sz="6000" b="1" u="sng" dirty="0" smtClean="0">
                <a:ln w="28575">
                  <a:solidFill>
                    <a:srgbClr val="660033"/>
                  </a:solidFill>
                </a:ln>
                <a:solidFill>
                  <a:srgbClr val="FF33CC"/>
                </a:solidFill>
                <a:effectLst/>
                <a:latin typeface="Georgia" panose="02040502050405020303" pitchFamily="18" charset="0"/>
              </a:rPr>
              <a:t>FESTIVAL </a:t>
            </a:r>
            <a:br>
              <a:rPr lang="en-US" sz="6000" b="1" u="sng" dirty="0" smtClean="0">
                <a:ln w="28575">
                  <a:solidFill>
                    <a:srgbClr val="660033"/>
                  </a:solidFill>
                </a:ln>
                <a:solidFill>
                  <a:srgbClr val="FF33CC"/>
                </a:solidFill>
                <a:effectLst/>
                <a:latin typeface="Georgia" panose="02040502050405020303" pitchFamily="18" charset="0"/>
              </a:rPr>
            </a:br>
            <a:r>
              <a:rPr lang="en-US" sz="6000" b="1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WAS IT? </a:t>
            </a:r>
            <a:r>
              <a:rPr lang="en-US" sz="600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</a:t>
            </a:r>
            <a:endParaRPr lang="en-US" sz="6000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841031" y="-18662"/>
            <a:ext cx="350969" cy="319793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13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" name="Picture 10" descr="C:\Users\Rae\Desktop\pharisees &amp; scribes 8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419" y="3364448"/>
            <a:ext cx="3492593" cy="29853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515241" y="14071"/>
            <a:ext cx="2355132" cy="36163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Ravie" pitchFamily="82" charset="0"/>
                <a:cs typeface="Raavi" pitchFamily="34" charset="0"/>
              </a:rPr>
              <a:t>?</a:t>
            </a:r>
            <a:endParaRPr lang="en-US" sz="22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Ravie" pitchFamily="82" charset="0"/>
              <a:cs typeface="Raav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 flipH="1">
            <a:off x="485277" y="4041583"/>
            <a:ext cx="1969716" cy="204243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3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655" y="238602"/>
            <a:ext cx="11566689" cy="6380795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t">
            <a:normAutofit/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Considering that Miryam had a good idea of just who her son </a:t>
            </a:r>
            <a:r>
              <a:rPr lang="en-US" sz="3200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Yahusha</a:t>
            </a:r>
            <a:r>
              <a:rPr lang="en-US" sz="3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was (</a:t>
            </a:r>
            <a:r>
              <a:rPr lang="en-US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and is</a:t>
            </a:r>
            <a:r>
              <a:rPr lang="en-US" sz="3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), carefully consider this next revelation from the Scriptures and ask yourself –</a:t>
            </a:r>
            <a:br>
              <a:rPr lang="en-US" sz="3200" dirty="0" smtClean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		 </a:t>
            </a:r>
            <a:r>
              <a:rPr lang="en-US" sz="32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HOW, </a:t>
            </a:r>
            <a:r>
              <a:rPr lang="en-US" sz="3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&amp; equally as important, </a:t>
            </a:r>
            <a:r>
              <a:rPr lang="en-US" sz="32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WHY … </a:t>
            </a:r>
            <a:r>
              <a:rPr lang="en-US" sz="3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  </a:t>
            </a:r>
            <a:endParaRPr lang="en-US" sz="32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1.  What extremely unusual event occurred at this Festival concerning the welfare of </a:t>
            </a:r>
            <a:r>
              <a:rPr lang="en-US" sz="3200" dirty="0" smtClean="0">
                <a:solidFill>
                  <a:srgbClr val="0000FF"/>
                </a:solidFill>
              </a:rPr>
              <a:t>Yahusha?  </a:t>
            </a:r>
            <a:endParaRPr lang="en-US" sz="3200" dirty="0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6313" y="3911839"/>
            <a:ext cx="11179676" cy="7632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r>
              <a:rPr lang="en-US" sz="2800" dirty="0" smtClean="0">
                <a:solidFill>
                  <a:srgbClr val="008080"/>
                </a:solidFill>
                <a:latin typeface="Georgia" panose="02040502050405020303" pitchFamily="18" charset="0"/>
              </a:rPr>
              <a:t>Luke </a:t>
            </a:r>
            <a:r>
              <a:rPr lang="en-US" sz="2800" dirty="0">
                <a:solidFill>
                  <a:srgbClr val="008080"/>
                </a:solidFill>
                <a:latin typeface="Georgia" panose="02040502050405020303" pitchFamily="18" charset="0"/>
              </a:rPr>
              <a:t>2:43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 When they had accomplished </a:t>
            </a:r>
            <a:r>
              <a:rPr lang="en-US" sz="2800" b="1" dirty="0">
                <a:solidFill>
                  <a:srgbClr val="FF0000"/>
                </a:solidFill>
                <a:effectLst>
                  <a:glow rad="127000">
                    <a:srgbClr val="00FFCC"/>
                  </a:glow>
                </a:effectLst>
                <a:latin typeface="Georgia" panose="02040502050405020303" pitchFamily="18" charset="0"/>
              </a:rPr>
              <a:t>the days,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as they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returned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128185" y="3047261"/>
            <a:ext cx="11986902" cy="612648"/>
          </a:xfrm>
          <a:prstGeom prst="wedgeRoundRectCallout">
            <a:avLst>
              <a:gd name="adj1" fmla="val 12798"/>
              <a:gd name="adj2" fmla="val 125539"/>
              <a:gd name="adj3" fmla="val 16667"/>
            </a:avLst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800" dirty="0" smtClean="0">
                <a:solidFill>
                  <a:schemeClr val="tx1">
                    <a:lumMod val="85000"/>
                  </a:schemeClr>
                </a:solidFill>
              </a:rPr>
              <a:t>2. </a:t>
            </a:r>
            <a:r>
              <a:rPr lang="en-CA" sz="2800" b="1" dirty="0" smtClean="0">
                <a:solidFill>
                  <a:schemeClr val="tx1">
                    <a:lumMod val="85000"/>
                  </a:schemeClr>
                </a:solidFill>
              </a:rPr>
              <a:t>Why did Luke </a:t>
            </a:r>
            <a:r>
              <a:rPr lang="en-CA" sz="2800" b="1" u="sng" dirty="0" smtClean="0">
                <a:solidFill>
                  <a:schemeClr val="bg1"/>
                </a:solidFill>
              </a:rPr>
              <a:t>not</a:t>
            </a:r>
            <a:r>
              <a:rPr lang="en-CA" sz="28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CA" sz="2800" b="1" dirty="0" smtClean="0">
                <a:solidFill>
                  <a:schemeClr val="tx1">
                    <a:lumMod val="85000"/>
                  </a:schemeClr>
                </a:solidFill>
              </a:rPr>
              <a:t>specify this timeframe as – </a:t>
            </a:r>
            <a:r>
              <a:rPr lang="en-CA" sz="2800" b="1" dirty="0" smtClean="0">
                <a:solidFill>
                  <a:srgbClr val="00FFCC"/>
                </a:solidFill>
              </a:rPr>
              <a:t>“</a:t>
            </a:r>
            <a:r>
              <a:rPr lang="en-CA" sz="2800" b="1" u="sng" dirty="0" smtClean="0">
                <a:solidFill>
                  <a:srgbClr val="00FFCC"/>
                </a:solidFill>
              </a:rPr>
              <a:t>the days of</a:t>
            </a:r>
            <a:r>
              <a:rPr lang="en-CA" sz="2800" b="1" dirty="0" smtClean="0">
                <a:solidFill>
                  <a:srgbClr val="00FFCC"/>
                </a:solidFill>
              </a:rPr>
              <a:t> Yahuah?”</a:t>
            </a:r>
            <a:endParaRPr lang="en-CA" sz="2800" b="1" dirty="0">
              <a:solidFill>
                <a:srgbClr val="00FFCC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67270" y="4841029"/>
            <a:ext cx="9724183" cy="7669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the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Child </a:t>
            </a:r>
            <a:r>
              <a:rPr lang="he-IL" sz="2800" dirty="0">
                <a:solidFill>
                  <a:srgbClr val="0000FF"/>
                </a:solidFill>
                <a:latin typeface="Arial" panose="020B0604020202020204" pitchFamily="34" charset="0"/>
              </a:rPr>
              <a:t>יהושע</a:t>
            </a:r>
            <a:r>
              <a:rPr lang="en-US" sz="2800" dirty="0">
                <a:solidFill>
                  <a:srgbClr val="0000FF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Georgia" panose="02040502050405020303" pitchFamily="18" charset="0"/>
              </a:rPr>
              <a:t>[Yahusha] </a:t>
            </a:r>
            <a:r>
              <a:rPr lang="en-US" sz="2800" b="1" u="sng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Georgia" panose="02040502050405020303" pitchFamily="18" charset="0"/>
              </a:rPr>
              <a:t>sta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Georgia" panose="02040502050405020303" pitchFamily="18" charset="0"/>
              </a:rPr>
              <a:t>y</a:t>
            </a:r>
            <a:r>
              <a:rPr lang="en-US" sz="2800" b="1" u="sng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Georgia" panose="02040502050405020303" pitchFamily="18" charset="0"/>
              </a:rPr>
              <a:t>ed </a:t>
            </a:r>
            <a:r>
              <a:rPr lang="en-US" sz="2800" b="1" u="sng" dirty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Georgia" panose="02040502050405020303" pitchFamily="18" charset="0"/>
              </a:rPr>
              <a:t>behind</a:t>
            </a: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in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Yerushalayim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.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			</a:t>
            </a:r>
            <a:endParaRPr lang="en-US" sz="28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361038" y="5705856"/>
            <a:ext cx="7982465" cy="853671"/>
          </a:xfrm>
          <a:prstGeom prst="wedgeRoundRectCallout">
            <a:avLst>
              <a:gd name="adj1" fmla="val 867"/>
              <a:gd name="adj2" fmla="val -80884"/>
              <a:gd name="adj3" fmla="val 16667"/>
            </a:avLst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b="1" dirty="0" smtClean="0">
                <a:solidFill>
                  <a:schemeClr val="tx1">
                    <a:lumMod val="85000"/>
                  </a:schemeClr>
                </a:solidFill>
              </a:rPr>
              <a:t>Not </a:t>
            </a:r>
            <a:r>
              <a:rPr lang="en-CA" sz="3200" b="1" u="sng" dirty="0" smtClean="0">
                <a:solidFill>
                  <a:schemeClr val="tx1">
                    <a:lumMod val="85000"/>
                  </a:schemeClr>
                </a:solidFill>
              </a:rPr>
              <a:t>too</a:t>
            </a:r>
            <a:r>
              <a:rPr lang="en-CA" sz="3200" b="1" dirty="0" smtClean="0">
                <a:solidFill>
                  <a:schemeClr val="tx1">
                    <a:lumMod val="85000"/>
                  </a:schemeClr>
                </a:solidFill>
              </a:rPr>
              <a:t> unusual thus far …  </a:t>
            </a:r>
            <a:r>
              <a:rPr lang="en-CA" sz="4800" dirty="0" smtClean="0">
                <a:ln w="28575">
                  <a:solidFill>
                    <a:srgbClr val="0000FF"/>
                  </a:solidFill>
                </a:ln>
                <a:solidFill>
                  <a:srgbClr val="00FF00"/>
                </a:solidFill>
                <a:effectLst>
                  <a:glow rad="127000">
                    <a:srgbClr val="00FFCC"/>
                  </a:glow>
                </a:effectLst>
                <a:latin typeface="Arial Black" panose="020B0A04020102020204" pitchFamily="34" charset="0"/>
              </a:rPr>
              <a:t>BUT …</a:t>
            </a:r>
            <a:endParaRPr lang="en-CA" sz="4800" b="1" dirty="0">
              <a:ln w="28575">
                <a:solidFill>
                  <a:srgbClr val="0000FF"/>
                </a:solidFill>
              </a:ln>
              <a:solidFill>
                <a:srgbClr val="00FF00"/>
              </a:solidFill>
              <a:effectLst>
                <a:glow rad="127000">
                  <a:srgbClr val="00FFCC"/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31700" y="-5274"/>
            <a:ext cx="360300" cy="319793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14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6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962059" y="1109920"/>
            <a:ext cx="7121945" cy="526597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8000" dirty="0">
                <a:solidFill>
                  <a:srgbClr val="FFFF00"/>
                </a:solidFill>
                <a:latin typeface="Georgia" panose="02040502050405020303" pitchFamily="18" charset="0"/>
              </a:rPr>
              <a:t>And His parents </a:t>
            </a:r>
            <a:r>
              <a:rPr lang="en-US" sz="8000" b="1" u="sng" dirty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Georgia" panose="02040502050405020303" pitchFamily="18" charset="0"/>
              </a:rPr>
              <a:t>did not know </a:t>
            </a:r>
            <a:r>
              <a:rPr lang="en-US" sz="8000" b="1" u="sng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Georgia" panose="02040502050405020303" pitchFamily="18" charset="0"/>
              </a:rPr>
              <a:t>it</a:t>
            </a:r>
            <a:r>
              <a:rPr lang="en-US" sz="8000" dirty="0" smtClean="0">
                <a:solidFill>
                  <a:srgbClr val="FF33CC"/>
                </a:solidFill>
                <a:latin typeface="Georgia" panose="02040502050405020303" pitchFamily="18" charset="0"/>
              </a:rPr>
              <a:t>… </a:t>
            </a:r>
            <a:r>
              <a:rPr lang="en-US" sz="3200" b="1" dirty="0" smtClean="0">
                <a:solidFill>
                  <a:srgbClr val="00FFCC"/>
                </a:solidFill>
                <a:latin typeface="Georgia" panose="02040502050405020303" pitchFamily="18" charset="0"/>
              </a:rPr>
              <a:t>Luke 2:43 </a:t>
            </a:r>
            <a:endParaRPr lang="en-US" sz="3200" b="1" dirty="0">
              <a:solidFill>
                <a:srgbClr val="00FFCC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3" name="Picture 15" descr="C:\Users\Rae\Desktop\Art on Desktop\white man clip art\yellow-blue smiley faces\smiley face - shock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23" y="615228"/>
            <a:ext cx="3048000" cy="25447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C:\Users\Rae\Desktop\Art on Desktop\white man clip art\yellow-blue smiley faces\happy face shock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20" y="3693186"/>
            <a:ext cx="3040475" cy="2818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56572" y="34768"/>
            <a:ext cx="378961" cy="329124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15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250725" y="339932"/>
            <a:ext cx="6899318" cy="6997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CA" sz="4400" b="1" i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Luke 2:43 continues - </a:t>
            </a:r>
            <a:endParaRPr lang="en-CA" sz="4400" b="1" i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2050" name="Picture 2" descr="C:\Users\Rae\Desktop\mary joseph no ya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270" y="4666091"/>
            <a:ext cx="2386133" cy="2122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72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1000">
              <a:srgbClr val="FFFF00">
                <a:alpha val="53000"/>
              </a:srgbClr>
            </a:gs>
            <a:gs pos="50000">
              <a:srgbClr val="00FFCC">
                <a:lumMod val="50000"/>
                <a:alpha val="53000"/>
              </a:srgbClr>
            </a:gs>
            <a:gs pos="100000">
              <a:schemeClr val="accent5">
                <a:lumMod val="60000"/>
                <a:lumOff val="40000"/>
                <a:alpha val="4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65609" y="349651"/>
            <a:ext cx="11076494" cy="6312403"/>
          </a:xfrm>
          <a:prstGeom prst="roundRect">
            <a:avLst>
              <a:gd name="adj" fmla="val 18447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3d extrusionH="57150">
              <a:bevelT w="82550" h="38100" prst="coolSlant"/>
            </a:sp3d>
          </a:bodyPr>
          <a:lstStyle/>
          <a:p>
            <a:pPr lvl="0" algn="ctr" defTabSz="914400">
              <a:lnSpc>
                <a:spcPct val="150000"/>
              </a:lnSpc>
              <a:spcBef>
                <a:spcPts val="1000"/>
              </a:spcBef>
            </a:pPr>
            <a:r>
              <a:rPr lang="en-US" sz="320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Was it p</a:t>
            </a:r>
            <a:r>
              <a:rPr lang="en-US" sz="3200" u="sng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ure chance</a:t>
            </a:r>
            <a:r>
              <a:rPr lang="en-US" sz="320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that Miryam and </a:t>
            </a:r>
            <a:r>
              <a:rPr lang="en-US" sz="3200" dirty="0" err="1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Yoseph</a:t>
            </a:r>
            <a:r>
              <a:rPr lang="en-US" sz="320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on the </a:t>
            </a:r>
            <a:br>
              <a:rPr lang="en-US" sz="320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start of their long journey home, just happened to </a:t>
            </a:r>
            <a:br>
              <a:rPr lang="en-US" sz="320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</a:b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effectLst/>
                <a:latin typeface="Georgia" panose="02040502050405020303" pitchFamily="18" charset="0"/>
              </a:rPr>
              <a:t>“forget” and </a:t>
            </a:r>
            <a:r>
              <a:rPr lang="en-US" sz="3200" b="1" u="sng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effectLst/>
                <a:latin typeface="Georgia" panose="02040502050405020303" pitchFamily="18" charset="0"/>
              </a:rPr>
              <a:t>leave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Yahusha</a:t>
            </a:r>
            <a:r>
              <a:rPr lang="en-US" sz="320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behind? 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endParaRPr lang="en-US" sz="3200" dirty="0" smtClean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  <a:p>
            <a:pPr lvl="0" algn="ctr" defTabSz="914400">
              <a:spcBef>
                <a:spcPts val="1000"/>
              </a:spcBef>
            </a:pPr>
            <a:r>
              <a:rPr lang="en-US" sz="320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Was Ha Satan hoping that </a:t>
            </a:r>
            <a:r>
              <a:rPr lang="en-US" sz="3200" dirty="0" smtClean="0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Yahusha</a:t>
            </a:r>
            <a:r>
              <a:rPr lang="en-US" sz="320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was lost forever?</a:t>
            </a:r>
          </a:p>
          <a:p>
            <a:pPr lvl="0" algn="ctr" defTabSz="914400">
              <a:spcBef>
                <a:spcPts val="1000"/>
              </a:spcBef>
            </a:pPr>
            <a:r>
              <a:rPr lang="en-US" sz="3200" b="1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OR –</a:t>
            </a:r>
            <a:r>
              <a:rPr lang="en-US" sz="320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</a:t>
            </a:r>
          </a:p>
          <a:p>
            <a:pPr lvl="0" algn="ctr" defTabSz="914400">
              <a:spcBef>
                <a:spcPts val="1000"/>
              </a:spcBef>
            </a:pPr>
            <a:r>
              <a:rPr lang="en-US" sz="320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Is it possible that </a:t>
            </a:r>
            <a:r>
              <a:rPr lang="en-US" sz="3200" dirty="0" smtClean="0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Yahuah</a:t>
            </a:r>
            <a:r>
              <a:rPr lang="en-US" sz="320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effectLst/>
                <a:latin typeface="Georgia" panose="02040502050405020303" pitchFamily="18" charset="0"/>
              </a:rPr>
              <a:t>purposely caused - (blocked) </a:t>
            </a:r>
            <a:r>
              <a:rPr lang="en-US" sz="320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the knowledge of </a:t>
            </a:r>
            <a:r>
              <a:rPr lang="en-US" sz="3200" dirty="0" smtClean="0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Yahusha</a:t>
            </a:r>
            <a:r>
              <a:rPr lang="en-US" sz="320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being left behind, </a:t>
            </a:r>
            <a:br>
              <a:rPr lang="en-US" sz="320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</a:br>
            <a:r>
              <a:rPr lang="en-US" sz="3200" u="sng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to not enter the minds of His earthly </a:t>
            </a:r>
            <a:r>
              <a:rPr lang="en-US" sz="320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p</a:t>
            </a:r>
            <a:r>
              <a:rPr lang="en-US" sz="3200" u="sng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arents</a:t>
            </a:r>
            <a:r>
              <a:rPr lang="en-US" sz="320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?</a:t>
            </a:r>
            <a:endParaRPr lang="en-US" sz="1400" dirty="0" smtClean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802482" y="-2547"/>
            <a:ext cx="373974" cy="291802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16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2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358236" y="-1"/>
            <a:ext cx="8714315" cy="4386649"/>
          </a:xfrm>
          <a:prstGeom prst="roundRect">
            <a:avLst>
              <a:gd name="adj" fmla="val 0"/>
            </a:avLst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3d extrusionH="57150">
              <a:bevelT h="25400" prst="softRound"/>
            </a:sp3d>
          </a:bodyPr>
          <a:lstStyle/>
          <a:p>
            <a:pPr lvl="0" algn="ctr" defTabSz="914400">
              <a:lnSpc>
                <a:spcPct val="150000"/>
              </a:lnSpc>
              <a:spcBef>
                <a:spcPts val="1000"/>
              </a:spcBef>
            </a:pPr>
            <a:r>
              <a:rPr lang="en-US" sz="2800" b="1" dirty="0" smtClean="0">
                <a:solidFill>
                  <a:srgbClr val="002060"/>
                </a:solidFill>
                <a:effectLst>
                  <a:glow rad="127000">
                    <a:srgbClr val="00FFCC"/>
                  </a:glow>
                </a:effectLst>
                <a:latin typeface="Georgia" panose="02040502050405020303" pitchFamily="18" charset="0"/>
              </a:rPr>
              <a:t>Is it possible that being left behind and found </a:t>
            </a:r>
            <a:br>
              <a:rPr lang="en-US" sz="2800" b="1" dirty="0" smtClean="0">
                <a:solidFill>
                  <a:srgbClr val="002060"/>
                </a:solidFill>
                <a:effectLst>
                  <a:glow rad="127000">
                    <a:srgbClr val="00FFCC"/>
                  </a:glow>
                </a:effectLst>
                <a:latin typeface="Georgia" panose="02040502050405020303" pitchFamily="18" charset="0"/>
              </a:rPr>
            </a:br>
            <a:r>
              <a:rPr lang="en-US" sz="2800" b="1" dirty="0" smtClean="0">
                <a:solidFill>
                  <a:srgbClr val="002060"/>
                </a:solidFill>
                <a:effectLst>
                  <a:glow rad="127000">
                    <a:srgbClr val="00FFCC"/>
                  </a:glow>
                </a:effectLst>
                <a:latin typeface="Georgia" panose="02040502050405020303" pitchFamily="18" charset="0"/>
              </a:rPr>
              <a:t>        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3 days later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27000">
                    <a:srgbClr val="00FFCC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00FFCC"/>
                  </a:glow>
                </a:effectLst>
                <a:latin typeface="Georgia" panose="02040502050405020303" pitchFamily="18" charset="0"/>
              </a:rPr>
              <a:t>in the Tabernacle, </a:t>
            </a:r>
            <a:b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00FFCC"/>
                  </a:glow>
                </a:effectLst>
                <a:latin typeface="Georgia" panose="02040502050405020303" pitchFamily="18" charset="0"/>
              </a:rPr>
            </a:b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00FFCC"/>
                  </a:glow>
                </a:effectLst>
                <a:latin typeface="Georgia" panose="02040502050405020303" pitchFamily="18" charset="0"/>
              </a:rPr>
              <a:t>       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127000">
                    <a:srgbClr val="00FFCC"/>
                  </a:glow>
                </a:effectLst>
                <a:latin typeface="Georgia" panose="02040502050405020303" pitchFamily="18" charset="0"/>
              </a:rPr>
              <a:t>might fulfill some </a:t>
            </a:r>
            <a:br>
              <a:rPr lang="en-US" sz="2800" b="1" dirty="0" smtClean="0">
                <a:solidFill>
                  <a:srgbClr val="002060"/>
                </a:solidFill>
                <a:effectLst>
                  <a:glow rad="127000">
                    <a:srgbClr val="00FFCC"/>
                  </a:glow>
                </a:effectLst>
                <a:latin typeface="Georgia" panose="02040502050405020303" pitchFamily="18" charset="0"/>
              </a:rPr>
            </a:br>
            <a:r>
              <a:rPr lang="en-US" sz="2800" b="1" dirty="0" smtClean="0">
                <a:solidFill>
                  <a:srgbClr val="002060"/>
                </a:solidFill>
                <a:effectLst>
                  <a:glow rad="127000">
                    <a:srgbClr val="00FFCC"/>
                  </a:glow>
                </a:effectLst>
                <a:latin typeface="Georgia" panose="02040502050405020303" pitchFamily="18" charset="0"/>
              </a:rPr>
              <a:t>         </a:t>
            </a:r>
            <a:r>
              <a:rPr lang="en-US" sz="3600" b="1" dirty="0" smtClean="0">
                <a:solidFill>
                  <a:srgbClr val="0000FF"/>
                </a:solidFill>
                <a:effectLst>
                  <a:glow rad="127000">
                    <a:srgbClr val="00FFCC"/>
                  </a:glow>
                </a:effectLst>
                <a:latin typeface="Georgia" panose="02040502050405020303" pitchFamily="18" charset="0"/>
              </a:rPr>
              <a:t>DIVINE STATUTES?</a:t>
            </a:r>
            <a:endParaRPr lang="en-US" sz="3600" b="1" dirty="0">
              <a:solidFill>
                <a:srgbClr val="0000FF"/>
              </a:solidFill>
              <a:effectLst>
                <a:glow rad="127000">
                  <a:srgbClr val="00FFCC"/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802482" y="-2547"/>
            <a:ext cx="373974" cy="291802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17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6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3006" y="310392"/>
            <a:ext cx="10581578" cy="622463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F00">
                  <a:lumMod val="50000"/>
                </a:srgbClr>
              </a:gs>
              <a:gs pos="50000">
                <a:srgbClr val="00FFCC">
                  <a:lumMod val="63000"/>
                </a:srgbClr>
              </a:gs>
              <a:gs pos="100000">
                <a:schemeClr val="accent5">
                  <a:lumMod val="100000"/>
                </a:schemeClr>
              </a:gs>
            </a:gsLst>
            <a:lin ang="0" scaled="1"/>
          </a:gra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800" b="1" u="sng" dirty="0" smtClean="0">
                <a:solidFill>
                  <a:srgbClr val="C00000"/>
                </a:solidFill>
                <a:effectLst>
                  <a:glow rad="127000">
                    <a:schemeClr val="accent1">
                      <a:lumMod val="20000"/>
                      <a:lumOff val="80000"/>
                    </a:schemeClr>
                  </a:glow>
                </a:effectLst>
                <a:latin typeface="Georgia" panose="02040502050405020303" pitchFamily="18" charset="0"/>
              </a:rPr>
              <a:t>What if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there were </a:t>
            </a:r>
            <a:br>
              <a:rPr lang="en-US" sz="2800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</a:br>
            <a:r>
              <a:rPr lang="en-US" sz="2800" b="1" u="sng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two different calendars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in this time, </a:t>
            </a:r>
            <a:br>
              <a:rPr lang="en-US" sz="2800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</a:br>
            <a:r>
              <a:rPr lang="en-US" sz="2800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that were in operation at the same time?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endParaRPr lang="en-US" sz="1400" dirty="0" smtClean="0">
              <a:solidFill>
                <a:srgbClr val="002060"/>
              </a:solidFill>
              <a:effectLst/>
              <a:latin typeface="Georgia" panose="02040502050405020303" pitchFamily="18" charset="0"/>
            </a:endParaRP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800" b="1" u="sng" dirty="0" smtClean="0">
                <a:solidFill>
                  <a:srgbClr val="C00000"/>
                </a:solidFill>
                <a:effectLst>
                  <a:glow rad="127000">
                    <a:schemeClr val="accent6">
                      <a:lumMod val="20000"/>
                      <a:lumOff val="80000"/>
                    </a:schemeClr>
                  </a:glow>
                </a:effectLst>
                <a:latin typeface="Georgia" panose="02040502050405020303" pitchFamily="18" charset="0"/>
              </a:rPr>
              <a:t>What if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the </a:t>
            </a:r>
            <a:r>
              <a:rPr lang="en-US" sz="2800" b="1" i="1" dirty="0" smtClean="0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Covenant Count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found </a:t>
            </a:r>
            <a:br>
              <a:rPr lang="en-US" sz="2800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</a:br>
            <a:r>
              <a:rPr lang="en-US" sz="2800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from Gen 1 </a:t>
            </a:r>
            <a:r>
              <a:rPr lang="en-US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to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Exo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 24:11 </a:t>
            </a:r>
            <a:br>
              <a:rPr lang="en-US" sz="2800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</a:br>
            <a:r>
              <a:rPr lang="en-US" sz="2800" b="1" u="sng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and a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lunar based, fully 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adjustable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 </a:t>
            </a:r>
            <a:br>
              <a:rPr lang="en-US" sz="2800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(</a:t>
            </a:r>
            <a:r>
              <a:rPr lang="en-US" sz="2000" dirty="0" smtClean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  <a:effectLst/>
                <a:latin typeface="Georgia" panose="02040502050405020303" pitchFamily="18" charset="0"/>
              </a:rPr>
              <a:t>John 7:6 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– see “ready” #G2092)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 </a:t>
            </a:r>
            <a:br>
              <a:rPr lang="en-US" sz="2800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</a:br>
            <a:r>
              <a:rPr lang="en-US" sz="2800" b="1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calendar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 were operating at the same time?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endParaRPr lang="en-US" sz="1200" dirty="0" smtClean="0">
              <a:solidFill>
                <a:srgbClr val="002060"/>
              </a:solidFill>
              <a:effectLst/>
              <a:latin typeface="Georgia" panose="02040502050405020303" pitchFamily="18" charset="0"/>
            </a:endParaRP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4000" b="1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effectLst>
                  <a:glow rad="127000">
                    <a:schemeClr val="tx1"/>
                  </a:glow>
                </a:effectLst>
                <a:latin typeface="Georgia" panose="02040502050405020303" pitchFamily="18" charset="0"/>
              </a:rPr>
              <a:t>Would anyone be interested in a </a:t>
            </a:r>
            <a:r>
              <a:rPr lang="en-US" sz="4000" b="1" u="sng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effectLst>
                  <a:glow rad="127000">
                    <a:schemeClr val="tx1"/>
                  </a:glow>
                </a:effectLst>
                <a:latin typeface="Georgia" panose="02040502050405020303" pitchFamily="18" charset="0"/>
              </a:rPr>
              <a:t>COMPARISON</a:t>
            </a:r>
            <a:r>
              <a:rPr lang="en-US" sz="4000" b="1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effectLst>
                  <a:glow rad="127000">
                    <a:schemeClr val="tx1"/>
                  </a:glow>
                </a:effectLst>
                <a:latin typeface="Georgia" panose="02040502050405020303" pitchFamily="18" charset="0"/>
              </a:rPr>
              <a:t> of both these calendars for answers?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802485" y="53424"/>
            <a:ext cx="355312" cy="366446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18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098" name="Picture 2" descr="F:\Art on Desktop - 1\calendar fl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73" y="1570294"/>
            <a:ext cx="2794203" cy="2359040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51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3006" y="310393"/>
            <a:ext cx="11266414" cy="622463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F00">
                  <a:lumMod val="50000"/>
                </a:srgbClr>
              </a:gs>
              <a:gs pos="50000">
                <a:srgbClr val="00FFCC">
                  <a:lumMod val="63000"/>
                </a:srgbClr>
              </a:gs>
              <a:gs pos="100000">
                <a:schemeClr val="accent5">
                  <a:lumMod val="100000"/>
                </a:schemeClr>
              </a:gs>
            </a:gsLst>
            <a:lin ang="0" scaled="1"/>
          </a:gra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algn="ctr" defTabSz="914400">
              <a:lnSpc>
                <a:spcPct val="150000"/>
              </a:lnSpc>
              <a:spcBef>
                <a:spcPts val="1000"/>
              </a:spcBef>
            </a:pPr>
            <a:r>
              <a:rPr lang="en-US" sz="3200" b="1" dirty="0" smtClean="0">
                <a:solidFill>
                  <a:srgbClr val="C00000"/>
                </a:solidFill>
                <a:effectLst>
                  <a:glow rad="127000">
                    <a:schemeClr val="tx1"/>
                  </a:glow>
                </a:effectLst>
                <a:latin typeface="Georgia" panose="02040502050405020303" pitchFamily="18" charset="0"/>
              </a:rPr>
              <a:t>Important Comparison Info #1:  </a:t>
            </a:r>
          </a:p>
          <a:p>
            <a:pPr lvl="0" algn="ctr" defTabSz="914400">
              <a:lnSpc>
                <a:spcPct val="150000"/>
              </a:lnSpc>
              <a:spcBef>
                <a:spcPts val="1000"/>
              </a:spcBef>
            </a:pPr>
            <a:r>
              <a:rPr lang="en-US" sz="3200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How do we know that it was the crescent moon that determined times back then and not another phase of the moon?</a:t>
            </a:r>
          </a:p>
          <a:p>
            <a:pPr lvl="0" algn="ctr" defTabSz="914400">
              <a:spcBef>
                <a:spcPts val="1000"/>
              </a:spcBef>
            </a:pP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Rockwell" pitchFamily="18" charset="0"/>
              </a:rPr>
              <a:t>In all research thus far and especially that of </a:t>
            </a:r>
            <a:b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Rockwell" pitchFamily="18" charset="0"/>
              </a:rPr>
            </a:b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Rockwell" pitchFamily="18" charset="0"/>
              </a:rPr>
              <a:t>Julian Morgenstern, it is repeatedly recorded that the </a:t>
            </a:r>
            <a:r>
              <a:rPr lang="en-US" sz="3200" b="1" u="sng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Rockwell" pitchFamily="18" charset="0"/>
              </a:rPr>
              <a:t>crescent moon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Rockwell" pitchFamily="18" charset="0"/>
              </a:rPr>
              <a:t> was the specific identity for the cause of determining time.  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Rockwell" pitchFamily="18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802485" y="53424"/>
            <a:ext cx="355312" cy="366446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19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5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41704883-D088-4683-A1FD-AEE53B3361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8F08EB-495B-4F59-9AE0-81E72B1F1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91449"/>
            <a:ext cx="9111715" cy="157651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dirty="0" smtClean="0">
                <a:ln w="28575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FFCC"/>
                </a:solidFill>
                <a:latin typeface="Comic Sans MS" panose="030F0702030302020204" pitchFamily="66" charset="0"/>
              </a:rPr>
              <a:t>Yahusha at </a:t>
            </a:r>
            <a:r>
              <a:rPr lang="en-US" sz="4800" b="1" dirty="0" smtClean="0">
                <a:ln w="28575">
                  <a:solidFill>
                    <a:srgbClr val="FFFF00"/>
                  </a:solidFill>
                </a:ln>
                <a:solidFill>
                  <a:srgbClr val="FF33CC"/>
                </a:solidFill>
                <a:latin typeface="Comic Sans MS" panose="030F0702030302020204" pitchFamily="66" charset="0"/>
              </a:rPr>
              <a:t>age 12 </a:t>
            </a:r>
            <a:r>
              <a:rPr lang="en-US" sz="4800" b="1" dirty="0" smtClean="0">
                <a:ln w="28575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FFCC"/>
                </a:solidFill>
                <a:latin typeface="Comic Sans MS" panose="030F0702030302020204" pitchFamily="66" charset="0"/>
              </a:rPr>
              <a:t>revealed</a:t>
            </a:r>
            <a:r>
              <a:rPr lang="en-US" sz="4800" b="1" dirty="0" smtClean="0">
                <a:ln w="28575">
                  <a:solidFill>
                    <a:srgbClr val="FFFF00"/>
                  </a:solidFill>
                </a:ln>
                <a:solidFill>
                  <a:srgbClr val="FF33CC"/>
                </a:solidFill>
                <a:latin typeface="Comic Sans MS" panose="030F0702030302020204" pitchFamily="66" charset="0"/>
              </a:rPr>
              <a:t> Responsibility</a:t>
            </a:r>
            <a:r>
              <a:rPr lang="en-US" sz="4800" b="1" dirty="0" smtClean="0">
                <a:ln w="28575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FFCC"/>
                </a:solidFill>
                <a:latin typeface="Comic Sans MS" panose="030F0702030302020204" pitchFamily="66" charset="0"/>
              </a:rPr>
              <a:t> &amp; </a:t>
            </a:r>
            <a:r>
              <a:rPr lang="en-US" sz="4800" b="1" u="sng" dirty="0" smtClean="0">
                <a:ln w="38100">
                  <a:solidFill>
                    <a:srgbClr val="0000FF"/>
                  </a:solidFill>
                </a:ln>
                <a:solidFill>
                  <a:srgbClr val="00FFCC"/>
                </a:solidFill>
                <a:latin typeface="Arial Black" panose="020B0A04020102020204" pitchFamily="34" charset="0"/>
              </a:rPr>
              <a:t>Statement</a:t>
            </a:r>
            <a:r>
              <a:rPr lang="en-US" sz="4800" b="1" dirty="0" smtClean="0">
                <a:ln w="28575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FFCC"/>
                </a:solidFill>
                <a:latin typeface="Arial Black" panose="020B0A04020102020204" pitchFamily="34" charset="0"/>
              </a:rPr>
              <a:t>!</a:t>
            </a:r>
            <a:endParaRPr lang="ru-RU" sz="4800" b="1" dirty="0">
              <a:ln w="28575">
                <a:solidFill>
                  <a:schemeClr val="accent5">
                    <a:lumMod val="75000"/>
                  </a:schemeClr>
                </a:solidFill>
              </a:ln>
              <a:solidFill>
                <a:srgbClr val="00FFCC"/>
              </a:solidFill>
              <a:latin typeface="Arial Black" panose="020B0A04020102020204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A9C04EC1-26B9-40BD-84A6-B2C0A913D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9BAB74E2-5A82-47FD-BBB4-BFD47779FF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xmlns="" id="{9C4FFB60-A034-4994-8F55-E38D4F31C8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5" descr="C:\Users\Rae\Desktop\Yahusha age 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362" y="4402753"/>
            <a:ext cx="2707813" cy="135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88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3006" y="310393"/>
            <a:ext cx="11266414" cy="622463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F00">
                  <a:lumMod val="50000"/>
                </a:srgbClr>
              </a:gs>
              <a:gs pos="50000">
                <a:srgbClr val="00FFCC">
                  <a:lumMod val="63000"/>
                </a:srgbClr>
              </a:gs>
              <a:gs pos="100000">
                <a:schemeClr val="accent5">
                  <a:lumMod val="100000"/>
                </a:schemeClr>
              </a:gs>
            </a:gsLst>
            <a:lin ang="0" scaled="1"/>
          </a:gra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algn="ctr" defTabSz="914400">
              <a:lnSpc>
                <a:spcPct val="150000"/>
              </a:lnSpc>
              <a:spcBef>
                <a:spcPts val="1000"/>
              </a:spcBef>
            </a:pPr>
            <a:r>
              <a:rPr lang="en-US" sz="3200" b="1" dirty="0">
                <a:solidFill>
                  <a:srgbClr val="C00000"/>
                </a:solidFill>
                <a:effectLst>
                  <a:glow rad="127000">
                    <a:schemeClr val="tx1"/>
                  </a:glow>
                </a:effectLst>
                <a:latin typeface="Georgia" panose="02040502050405020303" pitchFamily="18" charset="0"/>
              </a:rPr>
              <a:t>Important Comparison Info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Georgia" panose="02040502050405020303" pitchFamily="18" charset="0"/>
              </a:rPr>
              <a:t>#2:</a:t>
            </a:r>
            <a:r>
              <a:rPr lang="en-US" sz="3200" b="1" dirty="0" smtClean="0">
                <a:solidFill>
                  <a:srgbClr val="C00000"/>
                </a:solidFill>
                <a:effectLst>
                  <a:glow rad="127000">
                    <a:schemeClr val="tx1"/>
                  </a:glow>
                </a:effectLst>
                <a:latin typeface="Georgia" panose="02040502050405020303" pitchFamily="18" charset="0"/>
              </a:rPr>
              <a:t>  </a:t>
            </a:r>
            <a:endParaRPr lang="en-US" sz="3200" b="1" dirty="0">
              <a:solidFill>
                <a:srgbClr val="C00000"/>
              </a:solidFill>
              <a:effectLst>
                <a:glow rad="127000">
                  <a:schemeClr val="tx1"/>
                </a:glow>
              </a:effectLst>
              <a:latin typeface="Georgia" panose="02040502050405020303" pitchFamily="18" charset="0"/>
            </a:endParaRPr>
          </a:p>
          <a:p>
            <a:pPr lvl="0" algn="ctr" defTabSz="914400">
              <a:lnSpc>
                <a:spcPct val="150000"/>
              </a:lnSpc>
              <a:spcBef>
                <a:spcPts val="1000"/>
              </a:spcBef>
            </a:pPr>
            <a:r>
              <a:rPr lang="en-US" sz="3200" b="1" dirty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How </a:t>
            </a:r>
            <a:r>
              <a:rPr lang="en-US" sz="3200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are we able to determine the lunar based year all the way back to CE 12?</a:t>
            </a:r>
            <a:endParaRPr lang="en-US" sz="3200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endParaRPr lang="en-US" sz="800" dirty="0" smtClean="0">
              <a:solidFill>
                <a:srgbClr val="C00000"/>
              </a:solidFill>
              <a:latin typeface="Rockwell" pitchFamily="18" charset="0"/>
            </a:endParaRPr>
          </a:p>
          <a:p>
            <a:pPr lvl="0" algn="ctr" defTabSz="914400">
              <a:spcBef>
                <a:spcPts val="1000"/>
              </a:spcBef>
            </a:pPr>
            <a:r>
              <a:rPr lang="en-US" sz="3200" dirty="0" smtClean="0">
                <a:solidFill>
                  <a:srgbClr val="C00000"/>
                </a:solidFill>
                <a:effectLst/>
                <a:latin typeface="Rockwell" pitchFamily="18" charset="0"/>
              </a:rPr>
              <a:t>  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/>
                <a:latin typeface="Rockwell" pitchFamily="18" charset="0"/>
              </a:rPr>
              <a:t>The Lunar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Rockwell" pitchFamily="18" charset="0"/>
              </a:rPr>
              <a:t>Metonic Cycle 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/>
                <a:latin typeface="Rockwell" pitchFamily="18" charset="0"/>
              </a:rPr>
              <a:t>has a 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/>
                <a:latin typeface="Rockwell" pitchFamily="18" charset="0"/>
              </a:rPr>
              <a:t/>
            </a:r>
            <a:b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/>
                <a:latin typeface="Rockwell" pitchFamily="18" charset="0"/>
              </a:rPr>
            </a:b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/>
                <a:latin typeface="Rockwell" pitchFamily="18" charset="0"/>
              </a:rPr>
              <a:t>19 year cyclical pattern.  </a:t>
            </a:r>
            <a:b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/>
                <a:latin typeface="Rockwell" pitchFamily="18" charset="0"/>
              </a:rPr>
            </a:b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/>
                <a:latin typeface="Rockwell" pitchFamily="18" charset="0"/>
              </a:rPr>
              <a:t>It is here that the phases of the moon </a:t>
            </a:r>
            <a:b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/>
                <a:latin typeface="Rockwell" pitchFamily="18" charset="0"/>
              </a:rPr>
            </a:b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/>
                <a:latin typeface="Rockwell" pitchFamily="18" charset="0"/>
              </a:rPr>
              <a:t>can be recorded.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Rockwell" pitchFamily="18" charset="0"/>
              </a:rPr>
              <a:t>See next slide -</a:t>
            </a:r>
            <a:endParaRPr lang="en-US" sz="3200" b="1" dirty="0" smtClean="0">
              <a:ln>
                <a:solidFill>
                  <a:srgbClr val="002060"/>
                </a:solidFill>
              </a:ln>
              <a:solidFill>
                <a:srgbClr val="FFFF00"/>
              </a:solidFill>
              <a:effectLst/>
              <a:latin typeface="Rockwell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802485" y="53424"/>
            <a:ext cx="355312" cy="366446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20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2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802485" y="53424"/>
            <a:ext cx="355312" cy="366446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21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450" t="17992" r="24078" b="12218"/>
          <a:stretch/>
        </p:blipFill>
        <p:spPr bwMode="auto">
          <a:xfrm>
            <a:off x="140807" y="53424"/>
            <a:ext cx="9192221" cy="6748539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>
            <a:spLocks noChangeAspect="1"/>
          </p:cNvSpPr>
          <p:nvPr/>
        </p:nvSpPr>
        <p:spPr>
          <a:xfrm>
            <a:off x="7200498" y="2513161"/>
            <a:ext cx="385657" cy="304683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8498000" y="1875453"/>
            <a:ext cx="376403" cy="297372"/>
          </a:xfrm>
          <a:prstGeom prst="rect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6359796" y="2182156"/>
            <a:ext cx="391270" cy="30911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8" name="Rounded Rectangular Callout 7"/>
          <p:cNvSpPr/>
          <p:nvPr/>
        </p:nvSpPr>
        <p:spPr>
          <a:xfrm>
            <a:off x="9470573" y="951722"/>
            <a:ext cx="2146040" cy="574280"/>
          </a:xfrm>
          <a:prstGeom prst="wedgeRoundRectCallout">
            <a:avLst>
              <a:gd name="adj1" fmla="val -70385"/>
              <a:gd name="adj2" fmla="val 113343"/>
              <a:gd name="adj3" fmla="val 16667"/>
            </a:avLst>
          </a:prstGeom>
          <a:solidFill>
            <a:sysClr val="window" lastClr="FFFFFF">
              <a:lumMod val="85000"/>
            </a:sysClr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extrusionH="57150">
              <a:bevelT w="82550" h="38100" prst="coolSlant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Conjunction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9347450" y="2229630"/>
            <a:ext cx="2690124" cy="1179407"/>
          </a:xfrm>
          <a:prstGeom prst="wedgeRoundRectCallout">
            <a:avLst>
              <a:gd name="adj1" fmla="val -145009"/>
              <a:gd name="adj2" fmla="val -37901"/>
              <a:gd name="adj3" fmla="val 16667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extrusionH="57150">
              <a:bevelT w="82550" h="38100" prst="coolSlant"/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2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Crescent moon/ New </a:t>
            </a:r>
            <a:r>
              <a:rPr lang="en-CA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 Day</a:t>
            </a: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9582539" y="3821258"/>
            <a:ext cx="2219946" cy="1264285"/>
          </a:xfrm>
          <a:prstGeom prst="wedgeRoundRectCallout">
            <a:avLst>
              <a:gd name="adj1" fmla="val -134556"/>
              <a:gd name="adj2" fmla="val -123624"/>
              <a:gd name="adj3" fmla="val 16667"/>
            </a:avLst>
          </a:prstGeom>
          <a:solidFill>
            <a:srgbClr val="FFC000">
              <a:lumMod val="60000"/>
              <a:lumOff val="40000"/>
            </a:srgbClr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extrusionH="57150">
              <a:bevelT w="82550" h="38100" prst="coolSlant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Tequfah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13:53 hrs 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7072602" y="3536014"/>
            <a:ext cx="659803" cy="375607"/>
          </a:xfrm>
          <a:prstGeom prst="rect">
            <a:avLst/>
          </a:prstGeom>
          <a:noFill/>
          <a:ln w="762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12" name="Rounded Rectangular Callout 11"/>
          <p:cNvSpPr/>
          <p:nvPr/>
        </p:nvSpPr>
        <p:spPr>
          <a:xfrm>
            <a:off x="4071259" y="2995947"/>
            <a:ext cx="2146040" cy="558729"/>
          </a:xfrm>
          <a:prstGeom prst="wedgeRoundRectCallout">
            <a:avLst>
              <a:gd name="adj1" fmla="val 82658"/>
              <a:gd name="adj2" fmla="val 48621"/>
              <a:gd name="adj3" fmla="val 16667"/>
            </a:avLst>
          </a:prstGeom>
          <a:solidFill>
            <a:sysClr val="window" lastClr="FFFFFF">
              <a:lumMod val="85000"/>
            </a:sysClr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extrusionH="57150">
              <a:bevelT w="82550" h="38100" prst="coolSlant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Conjunction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06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3006" y="310393"/>
            <a:ext cx="11266414" cy="6224631"/>
          </a:xfrm>
          <a:prstGeom prst="roundRect">
            <a:avLst>
              <a:gd name="adj" fmla="val 33722"/>
            </a:avLst>
          </a:prstGeom>
          <a:gradFill>
            <a:gsLst>
              <a:gs pos="0">
                <a:srgbClr val="FFFF00">
                  <a:lumMod val="50000"/>
                </a:srgbClr>
              </a:gs>
              <a:gs pos="50000">
                <a:srgbClr val="00FFCC">
                  <a:lumMod val="63000"/>
                </a:srgbClr>
              </a:gs>
              <a:gs pos="100000">
                <a:schemeClr val="accent5">
                  <a:lumMod val="100000"/>
                </a:schemeClr>
              </a:gs>
            </a:gsLst>
            <a:lin ang="0" scaled="1"/>
          </a:gra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lvl="0" algn="ctr" defTabSz="914400">
              <a:spcBef>
                <a:spcPts val="1000"/>
              </a:spcBef>
            </a:pPr>
            <a:r>
              <a:rPr lang="en-US" sz="3200" dirty="0" smtClean="0">
                <a:solidFill>
                  <a:srgbClr val="002060"/>
                </a:solidFill>
                <a:effectLst>
                  <a:glow rad="139700">
                    <a:schemeClr val="accent4">
                      <a:lumMod val="20000"/>
                      <a:lumOff val="80000"/>
                    </a:schemeClr>
                  </a:glow>
                </a:effectLst>
                <a:latin typeface="Comic Sans MS" pitchFamily="66" charset="0"/>
              </a:rPr>
              <a:t>If one wants more information about the </a:t>
            </a:r>
            <a:br>
              <a:rPr lang="en-US" sz="3200" dirty="0" smtClean="0">
                <a:solidFill>
                  <a:srgbClr val="002060"/>
                </a:solidFill>
                <a:effectLst>
                  <a:glow rad="139700">
                    <a:schemeClr val="accent4">
                      <a:lumMod val="20000"/>
                      <a:lumOff val="80000"/>
                    </a:schemeClr>
                  </a:glow>
                </a:effectLst>
                <a:latin typeface="Comic Sans MS" pitchFamily="66" charset="0"/>
              </a:rPr>
            </a:br>
            <a:r>
              <a:rPr lang="en-US" sz="3200" dirty="0" smtClean="0">
                <a:solidFill>
                  <a:srgbClr val="002060"/>
                </a:solidFill>
                <a:effectLst>
                  <a:glow rad="139700">
                    <a:schemeClr val="accent4">
                      <a:lumMod val="20000"/>
                      <a:lumOff val="80000"/>
                    </a:schemeClr>
                  </a:glow>
                </a:effectLst>
                <a:latin typeface="Comic Sans MS" pitchFamily="66" charset="0"/>
              </a:rPr>
              <a:t>600 years before Yahusha arrived on this earth, you will find the book – </a:t>
            </a:r>
            <a:r>
              <a:rPr lang="en-US" sz="3200" dirty="0" smtClean="0">
                <a:solidFill>
                  <a:srgbClr val="002060"/>
                </a:solidFill>
                <a:effectLst>
                  <a:glow rad="254000">
                    <a:schemeClr val="accent4">
                      <a:lumMod val="20000"/>
                      <a:lumOff val="80000"/>
                    </a:schemeClr>
                  </a:glow>
                </a:effectLst>
                <a:latin typeface="Comic Sans MS" pitchFamily="66" charset="0"/>
              </a:rPr>
              <a:t/>
            </a:r>
            <a:br>
              <a:rPr lang="en-US" sz="3200" dirty="0" smtClean="0">
                <a:solidFill>
                  <a:srgbClr val="002060"/>
                </a:solidFill>
                <a:effectLst>
                  <a:glow rad="254000">
                    <a:schemeClr val="accent4">
                      <a:lumMod val="20000"/>
                      <a:lumOff val="80000"/>
                    </a:schemeClr>
                  </a:glow>
                </a:effectLst>
                <a:latin typeface="Comic Sans MS" pitchFamily="66" charset="0"/>
              </a:rPr>
            </a:b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Hebrew Union College Annual (1935) Chapter #1,  </a:t>
            </a:r>
            <a:b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 Calendars of Ancient Israel  -</a:t>
            </a:r>
            <a:b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3200" b="1" dirty="0" smtClean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  <a:latin typeface="Comic Sans MS" pitchFamily="66" charset="0"/>
              </a:rPr>
              <a:t>more interesting than can be described. 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endParaRPr lang="en-US" sz="1000" b="1" dirty="0" smtClean="0">
              <a:solidFill>
                <a:srgbClr val="002060"/>
              </a:solidFill>
              <a:effectLst>
                <a:glow rad="127000">
                  <a:srgbClr val="FFFF00"/>
                </a:glow>
              </a:effectLst>
              <a:latin typeface="Georgia" panose="02040502050405020303" pitchFamily="18" charset="0"/>
            </a:endParaRPr>
          </a:p>
          <a:p>
            <a:pPr lvl="0" algn="ctr" defTabSz="914400">
              <a:spcBef>
                <a:spcPts val="1000"/>
              </a:spcBef>
            </a:pPr>
            <a:r>
              <a:rPr lang="en-US" sz="4400" b="1" dirty="0" smtClean="0">
                <a:ln w="1905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/>
                <a:latin typeface="Rockwell" pitchFamily="18" charset="0"/>
              </a:rPr>
              <a:t>OK!  With that information, </a:t>
            </a:r>
            <a:br>
              <a:rPr lang="en-US" sz="4400" b="1" dirty="0" smtClean="0">
                <a:ln w="1905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/>
                <a:latin typeface="Rockwell" pitchFamily="18" charset="0"/>
              </a:rPr>
            </a:br>
            <a:r>
              <a:rPr lang="en-US" sz="4400" b="1" dirty="0" smtClean="0">
                <a:ln w="1905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/>
                <a:latin typeface="Rockwell" pitchFamily="18" charset="0"/>
              </a:rPr>
              <a:t>we will proceed </a:t>
            </a:r>
            <a:r>
              <a:rPr lang="en-US" sz="4400" b="1" dirty="0" smtClean="0">
                <a:ln w="1905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latin typeface="Rockwell" pitchFamily="18" charset="0"/>
              </a:rPr>
              <a:t>with the </a:t>
            </a:r>
            <a:br>
              <a:rPr lang="en-US" sz="4400" b="1" dirty="0" smtClean="0">
                <a:ln w="1905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latin typeface="Rockwell" pitchFamily="18" charset="0"/>
              </a:rPr>
            </a:br>
            <a:r>
              <a:rPr lang="en-US" sz="4400" b="1" dirty="0" smtClean="0">
                <a:ln w="1905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/>
                <a:latin typeface="Rockwell" pitchFamily="18" charset="0"/>
              </a:rPr>
              <a:t>comparison of Calendars.</a:t>
            </a:r>
            <a:endParaRPr lang="en-US" sz="4400" dirty="0" smtClean="0">
              <a:ln w="1905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effectLst/>
              <a:latin typeface="Rockwell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802485" y="53424"/>
            <a:ext cx="355312" cy="366446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22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5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124" y="311086"/>
            <a:ext cx="11972032" cy="782424"/>
          </a:xfrm>
          <a:prstGeom prst="rect">
            <a:avLst/>
          </a:prstGeom>
          <a:ln w="28575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3600" dirty="0" smtClean="0">
                <a:solidFill>
                  <a:schemeClr val="accent5">
                    <a:lumMod val="75000"/>
                  </a:schemeClr>
                </a:solidFill>
              </a:rPr>
              <a:t>CE 12  </a:t>
            </a:r>
            <a:r>
              <a:rPr lang="en-CA" sz="4000" b="1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</a:rPr>
              <a:t>Yahusha in the Tabernacle – 3 days </a:t>
            </a:r>
            <a:r>
              <a:rPr lang="en-CA" sz="36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Comic Sans MS" panose="030F0702030302020204" pitchFamily="66" charset="0"/>
              </a:rPr>
              <a:t>“LATE”?</a:t>
            </a:r>
            <a:endParaRPr lang="en-CA" sz="3600" b="1" dirty="0">
              <a:ln>
                <a:solidFill>
                  <a:srgbClr val="0000FF"/>
                </a:solidFill>
              </a:ln>
              <a:solidFill>
                <a:srgbClr val="FF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3124" y="1461154"/>
            <a:ext cx="4138366" cy="148000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3600" dirty="0" smtClean="0">
                <a:solidFill>
                  <a:srgbClr val="660033"/>
                </a:solidFill>
              </a:rPr>
              <a:t>CYCLES </a:t>
            </a:r>
            <a:endParaRPr lang="en-CA" sz="3600" dirty="0" smtClean="0">
              <a:noFill/>
            </a:endParaRPr>
          </a:p>
          <a:p>
            <a:pPr algn="ctr"/>
            <a:r>
              <a:rPr lang="en-CA" sz="3600" dirty="0" smtClean="0">
                <a:solidFill>
                  <a:srgbClr val="660033"/>
                </a:solidFill>
              </a:rPr>
              <a:t>WEEK 		MONTH</a:t>
            </a:r>
            <a:endParaRPr lang="en-CA" sz="3600" dirty="0">
              <a:solidFill>
                <a:srgbClr val="660033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956876" y="1890073"/>
            <a:ext cx="342506" cy="311085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961534" y="1866505"/>
            <a:ext cx="358219" cy="339366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13123" y="3139126"/>
            <a:ext cx="4138366" cy="35633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3d extrusionH="57150">
              <a:bevelT w="82550" h="38100" prst="coolSlant"/>
            </a:sp3d>
          </a:bodyPr>
          <a:lstStyle/>
          <a:p>
            <a:r>
              <a:rPr lang="en-CA" sz="2800" b="1" dirty="0" smtClean="0">
                <a:solidFill>
                  <a:srgbClr val="660033"/>
                </a:solidFill>
              </a:rPr>
              <a:t>1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st </a:t>
            </a:r>
            <a:r>
              <a:rPr lang="en-CA" sz="2400" b="1" dirty="0">
                <a:solidFill>
                  <a:srgbClr val="FF0000"/>
                </a:solidFill>
              </a:rPr>
              <a:t>New</a:t>
            </a:r>
            <a:r>
              <a:rPr lang="en-CA" sz="2400" b="1" dirty="0" smtClean="0">
                <a:solidFill>
                  <a:srgbClr val="FF0000"/>
                </a:solidFill>
              </a:rPr>
              <a:t> </a:t>
            </a:r>
            <a:r>
              <a:rPr lang="en-CA" sz="2400" b="1" dirty="0" err="1" smtClean="0">
                <a:solidFill>
                  <a:srgbClr val="FF0000"/>
                </a:solidFill>
              </a:rPr>
              <a:t>Moonth</a:t>
            </a:r>
            <a:r>
              <a:rPr lang="en-CA" sz="2400" b="1" dirty="0" smtClean="0">
                <a:solidFill>
                  <a:srgbClr val="FF0000"/>
                </a:solidFill>
              </a:rPr>
              <a:t> Day</a:t>
            </a:r>
            <a:r>
              <a:rPr lang="en-CA" sz="2400" b="1" baseline="30000" dirty="0" smtClean="0">
                <a:solidFill>
                  <a:srgbClr val="FF0000"/>
                </a:solidFill>
              </a:rPr>
              <a:t>  </a:t>
            </a:r>
            <a:r>
              <a:rPr lang="en-CA" sz="1200" dirty="0" smtClean="0">
                <a:solidFill>
                  <a:srgbClr val="FF0000"/>
                </a:solidFill>
              </a:rPr>
              <a:t>(Mar 13)  </a:t>
            </a:r>
            <a:r>
              <a:rPr lang="en-CA" sz="2800" dirty="0" smtClean="0">
                <a:solidFill>
                  <a:schemeClr val="bg1"/>
                </a:solidFill>
              </a:rPr>
              <a:t>1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2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2800" dirty="0" smtClean="0">
                <a:solidFill>
                  <a:schemeClr val="bg1"/>
                </a:solidFill>
              </a:rPr>
              <a:t> 					</a:t>
            </a:r>
            <a:r>
              <a:rPr lang="en-CA" sz="2800" dirty="0">
                <a:solidFill>
                  <a:schemeClr val="bg1"/>
                </a:solidFill>
              </a:rPr>
              <a:t>	</a:t>
            </a:r>
            <a:r>
              <a:rPr lang="en-CA" sz="1200" dirty="0" smtClean="0">
                <a:solidFill>
                  <a:schemeClr val="bg1"/>
                </a:solidFill>
              </a:rPr>
              <a:t>(14)</a:t>
            </a:r>
            <a:r>
              <a:rPr lang="en-CA" sz="2800" dirty="0" smtClean="0">
                <a:solidFill>
                  <a:schemeClr val="bg1"/>
                </a:solidFill>
              </a:rPr>
              <a:t>	2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3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rd</a:t>
            </a:r>
            <a:r>
              <a:rPr lang="en-CA" sz="2800" b="1" dirty="0" smtClean="0">
                <a:solidFill>
                  <a:schemeClr val="bg1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(15)</a:t>
            </a:r>
            <a:r>
              <a:rPr lang="en-CA" sz="2800" b="1" dirty="0" smtClean="0">
                <a:solidFill>
                  <a:schemeClr val="bg1"/>
                </a:solidFill>
              </a:rPr>
              <a:t>	</a:t>
            </a:r>
            <a:r>
              <a:rPr lang="en-CA" sz="2800" dirty="0" smtClean="0">
                <a:solidFill>
                  <a:schemeClr val="bg1"/>
                </a:solidFill>
              </a:rPr>
              <a:t>3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4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						</a:t>
            </a:r>
            <a:r>
              <a:rPr lang="en-CA" sz="1200" dirty="0" smtClean="0">
                <a:solidFill>
                  <a:schemeClr val="bg1"/>
                </a:solidFill>
              </a:rPr>
              <a:t>(16)</a:t>
            </a:r>
            <a:r>
              <a:rPr lang="en-CA" sz="1200" dirty="0" smtClean="0">
                <a:solidFill>
                  <a:srgbClr val="FF0000"/>
                </a:solidFill>
              </a:rPr>
              <a:t>    </a:t>
            </a:r>
            <a:r>
              <a:rPr lang="en-CA" sz="2800" dirty="0" smtClean="0">
                <a:solidFill>
                  <a:schemeClr val="bg1"/>
                </a:solidFill>
              </a:rPr>
              <a:t>4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5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rgbClr val="660033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(17)    </a:t>
            </a:r>
            <a:r>
              <a:rPr lang="en-CA" sz="2800" dirty="0" smtClean="0">
                <a:solidFill>
                  <a:schemeClr val="bg1"/>
                </a:solidFill>
              </a:rPr>
              <a:t>5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6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rgbClr val="660033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(18)    </a:t>
            </a:r>
            <a:r>
              <a:rPr lang="en-CA" sz="2800" dirty="0" smtClean="0">
                <a:solidFill>
                  <a:schemeClr val="bg1"/>
                </a:solidFill>
              </a:rPr>
              <a:t>6</a:t>
            </a:r>
          </a:p>
          <a:p>
            <a:r>
              <a:rPr lang="en-CA" sz="2800" b="1" u="sng" dirty="0" smtClean="0">
                <a:solidFill>
                  <a:srgbClr val="0000FF"/>
                </a:solidFill>
              </a:rPr>
              <a:t>7</a:t>
            </a:r>
            <a:r>
              <a:rPr lang="en-CA" sz="28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2800" b="1" u="sng" dirty="0" smtClean="0">
                <a:solidFill>
                  <a:srgbClr val="0000FF"/>
                </a:solidFill>
              </a:rPr>
              <a:t> 					 </a:t>
            </a:r>
            <a:r>
              <a:rPr lang="en-CA" sz="1200" b="1" u="sng" dirty="0" smtClean="0">
                <a:solidFill>
                  <a:srgbClr val="0000FF"/>
                </a:solidFill>
              </a:rPr>
              <a:t>        </a:t>
            </a:r>
            <a:r>
              <a:rPr lang="en-CA" sz="1200" u="sng" dirty="0" smtClean="0">
                <a:solidFill>
                  <a:srgbClr val="0000FF"/>
                </a:solidFill>
              </a:rPr>
              <a:t>(19)   </a:t>
            </a:r>
            <a:r>
              <a:rPr lang="en-CA" sz="2800" u="sng" dirty="0" smtClean="0">
                <a:solidFill>
                  <a:srgbClr val="0000FF"/>
                </a:solidFill>
              </a:rPr>
              <a:t>7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1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st</a:t>
            </a:r>
            <a:r>
              <a:rPr lang="en-CA" sz="2800" dirty="0" smtClean="0">
                <a:solidFill>
                  <a:schemeClr val="bg1"/>
                </a:solidFill>
              </a:rPr>
              <a:t> 					    </a:t>
            </a:r>
            <a:r>
              <a:rPr lang="en-CA" sz="1200" dirty="0" smtClean="0">
                <a:solidFill>
                  <a:schemeClr val="bg1"/>
                </a:solidFill>
              </a:rPr>
              <a:t> (20)    </a:t>
            </a:r>
            <a:r>
              <a:rPr lang="en-CA" sz="2800" dirty="0" smtClean="0">
                <a:solidFill>
                  <a:schemeClr val="bg1"/>
                </a:solidFill>
              </a:rPr>
              <a:t>8</a:t>
            </a:r>
          </a:p>
          <a:p>
            <a:endParaRPr lang="en-CA" sz="2800" dirty="0">
              <a:solidFill>
                <a:schemeClr val="bg1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299382" y="2729056"/>
            <a:ext cx="557753" cy="570324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405350" y="2700775"/>
            <a:ext cx="428925" cy="570324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ular Callout 3"/>
          <p:cNvSpPr/>
          <p:nvPr/>
        </p:nvSpPr>
        <p:spPr>
          <a:xfrm>
            <a:off x="5693790" y="1461154"/>
            <a:ext cx="6218124" cy="688157"/>
          </a:xfrm>
          <a:prstGeom prst="wedgeRoundRectCallout">
            <a:avLst>
              <a:gd name="adj1" fmla="val -75962"/>
              <a:gd name="adj2" fmla="val 214596"/>
              <a:gd name="adj3" fmla="val 16667"/>
            </a:avLst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3600" b="1" dirty="0" smtClean="0"/>
              <a:t>The</a:t>
            </a:r>
            <a:r>
              <a:rPr lang="en-CA" sz="3600" dirty="0" smtClean="0"/>
              <a:t> </a:t>
            </a:r>
            <a:r>
              <a:rPr lang="en-CA" sz="3600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Lunar</a:t>
            </a:r>
            <a:r>
              <a:rPr lang="en-CA" sz="3600" dirty="0" smtClean="0"/>
              <a:t> </a:t>
            </a:r>
            <a:r>
              <a:rPr lang="en-CA" sz="3600" b="1" dirty="0" smtClean="0"/>
              <a:t>year in CE 12.</a:t>
            </a:r>
            <a:endParaRPr lang="en-CA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97826" y="0"/>
            <a:ext cx="394174" cy="340283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23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834275" y="3629608"/>
            <a:ext cx="2254158" cy="881112"/>
          </a:xfrm>
          <a:prstGeom prst="wedgeRoundRectCallout">
            <a:avLst>
              <a:gd name="adj1" fmla="val 62012"/>
              <a:gd name="adj2" fmla="val -47633"/>
              <a:gd name="adj3" fmla="val 16667"/>
            </a:avLst>
          </a:prstGeom>
          <a:solidFill>
            <a:schemeClr val="bg1">
              <a:lumMod val="65000"/>
              <a:lumOff val="35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solidFill>
                  <a:srgbClr val="FFFF00"/>
                </a:solidFill>
              </a:rPr>
              <a:t>Pre-Tequfah!</a:t>
            </a:r>
            <a:br>
              <a:rPr lang="en-CA" sz="2400" b="1" dirty="0" smtClean="0">
                <a:solidFill>
                  <a:srgbClr val="FFFF00"/>
                </a:solidFill>
              </a:rPr>
            </a:br>
            <a:r>
              <a:rPr lang="en-CA" sz="2400" b="1" dirty="0" smtClean="0">
                <a:solidFill>
                  <a:srgbClr val="FFFF00"/>
                </a:solidFill>
              </a:rPr>
              <a:t>(Equinox)</a:t>
            </a:r>
            <a:endParaRPr lang="en-CA" sz="2400" b="1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077478" y="3470989"/>
            <a:ext cx="1707502" cy="541174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5618286" y="2606040"/>
            <a:ext cx="6174643" cy="3968496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 w="762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The lunar year, according to the crescent moon, </a:t>
            </a:r>
            <a:br>
              <a:rPr lang="en-CA" sz="3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</a:br>
            <a:r>
              <a:rPr lang="en-CA" sz="3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had started here.  </a:t>
            </a:r>
            <a:r>
              <a:rPr lang="en-CA" sz="3200" dirty="0" smtClean="0"/>
              <a:t/>
            </a:r>
            <a:br>
              <a:rPr lang="en-CA" sz="3200" dirty="0" smtClean="0"/>
            </a:br>
            <a:r>
              <a:rPr lang="en-CA" sz="3200" u="sng" dirty="0" smtClean="0">
                <a:solidFill>
                  <a:schemeClr val="bg1"/>
                </a:solidFill>
              </a:rPr>
              <a:t>A</a:t>
            </a:r>
            <a:r>
              <a:rPr lang="en-CA" sz="3200" dirty="0" smtClean="0">
                <a:solidFill>
                  <a:schemeClr val="bg1"/>
                </a:solidFill>
              </a:rPr>
              <a:t>g</a:t>
            </a:r>
            <a:r>
              <a:rPr lang="en-CA" sz="3200" u="sng" dirty="0" smtClean="0">
                <a:solidFill>
                  <a:schemeClr val="bg1"/>
                </a:solidFill>
              </a:rPr>
              <a:t>ain</a:t>
            </a:r>
            <a:r>
              <a:rPr lang="en-CA" sz="3200" dirty="0" smtClean="0">
                <a:solidFill>
                  <a:schemeClr val="bg1"/>
                </a:solidFill>
              </a:rPr>
              <a:t>: </a:t>
            </a:r>
            <a:r>
              <a:rPr lang="en-CA" sz="3200" dirty="0" smtClean="0">
                <a:solidFill>
                  <a:srgbClr val="660033"/>
                </a:solidFill>
              </a:rPr>
              <a:t>Notice the 1</a:t>
            </a:r>
            <a:r>
              <a:rPr lang="en-CA" sz="3200" baseline="30000" dirty="0" smtClean="0">
                <a:solidFill>
                  <a:srgbClr val="660033"/>
                </a:solidFill>
              </a:rPr>
              <a:t>st</a:t>
            </a:r>
            <a:r>
              <a:rPr lang="en-CA" sz="3200" dirty="0" smtClean="0">
                <a:solidFill>
                  <a:srgbClr val="660033"/>
                </a:solidFill>
              </a:rPr>
              <a:t> cycle of the 1</a:t>
            </a:r>
            <a:r>
              <a:rPr lang="en-CA" sz="3200" baseline="30000" dirty="0" smtClean="0">
                <a:solidFill>
                  <a:srgbClr val="660033"/>
                </a:solidFill>
              </a:rPr>
              <a:t>st</a:t>
            </a:r>
            <a:r>
              <a:rPr lang="en-CA" sz="3200" dirty="0" smtClean="0">
                <a:solidFill>
                  <a:srgbClr val="660033"/>
                </a:solidFill>
              </a:rPr>
              <a:t> month was well </a:t>
            </a:r>
            <a:r>
              <a:rPr lang="en-CA" sz="3200" b="1" u="sng" dirty="0" smtClean="0">
                <a:solidFill>
                  <a:schemeClr val="bg1"/>
                </a:solidFill>
              </a:rPr>
              <a:t>BEFORE</a:t>
            </a:r>
            <a:r>
              <a:rPr lang="en-CA" sz="3200" u="sng" dirty="0" smtClean="0">
                <a:solidFill>
                  <a:srgbClr val="660033"/>
                </a:solidFill>
              </a:rPr>
              <a:t> the Tequfah</a:t>
            </a:r>
            <a:r>
              <a:rPr lang="en-CA" sz="3200" dirty="0" smtClean="0">
                <a:solidFill>
                  <a:srgbClr val="660033"/>
                </a:solidFill>
              </a:rPr>
              <a:t>! </a:t>
            </a:r>
            <a:endParaRPr lang="en-CA" sz="3200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4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repeatCount="5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5" grpId="0" animBg="1"/>
      <p:bldP spid="4" grpId="0" animBg="1"/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124" y="311086"/>
            <a:ext cx="11972032" cy="782424"/>
          </a:xfrm>
          <a:prstGeom prst="rect">
            <a:avLst/>
          </a:prstGeom>
          <a:ln w="28575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3600" dirty="0" smtClean="0">
                <a:solidFill>
                  <a:schemeClr val="accent5">
                    <a:lumMod val="75000"/>
                  </a:schemeClr>
                </a:solidFill>
              </a:rPr>
              <a:t>CE 12  </a:t>
            </a:r>
            <a:r>
              <a:rPr lang="en-CA" sz="4000" b="1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</a:rPr>
              <a:t>Yahusha in the Tabernacle – 3 days </a:t>
            </a:r>
            <a:r>
              <a:rPr lang="en-CA" sz="36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Comic Sans MS" panose="030F0702030302020204" pitchFamily="66" charset="0"/>
              </a:rPr>
              <a:t>“LATE”?</a:t>
            </a:r>
            <a:endParaRPr lang="en-CA" sz="3600" b="1" dirty="0">
              <a:ln>
                <a:solidFill>
                  <a:srgbClr val="0000FF"/>
                </a:solidFill>
              </a:ln>
              <a:solidFill>
                <a:srgbClr val="FF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3124" y="1461154"/>
            <a:ext cx="4138366" cy="148000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3600" dirty="0" smtClean="0">
                <a:solidFill>
                  <a:srgbClr val="660033"/>
                </a:solidFill>
              </a:rPr>
              <a:t>CYCLES </a:t>
            </a:r>
            <a:endParaRPr lang="en-CA" sz="3600" dirty="0" smtClean="0">
              <a:noFill/>
            </a:endParaRPr>
          </a:p>
          <a:p>
            <a:pPr algn="ctr"/>
            <a:r>
              <a:rPr lang="en-CA" sz="3600" dirty="0" smtClean="0">
                <a:solidFill>
                  <a:srgbClr val="660033"/>
                </a:solidFill>
              </a:rPr>
              <a:t>WEEK 		MONTH</a:t>
            </a:r>
            <a:endParaRPr lang="en-CA" sz="3600" dirty="0">
              <a:solidFill>
                <a:srgbClr val="660033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956876" y="1890073"/>
            <a:ext cx="342506" cy="311085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961534" y="1866505"/>
            <a:ext cx="358219" cy="339366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13123" y="3139126"/>
            <a:ext cx="4138366" cy="35633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3d extrusionH="57150">
              <a:bevelT w="82550" h="38100" prst="coolSlant"/>
            </a:sp3d>
          </a:bodyPr>
          <a:lstStyle/>
          <a:p>
            <a:r>
              <a:rPr lang="en-CA" sz="2800" b="1" dirty="0" smtClean="0">
                <a:solidFill>
                  <a:srgbClr val="660033"/>
                </a:solidFill>
              </a:rPr>
              <a:t>1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st </a:t>
            </a:r>
            <a:r>
              <a:rPr lang="en-CA" sz="2400" b="1" dirty="0">
                <a:solidFill>
                  <a:srgbClr val="FF0000"/>
                </a:solidFill>
              </a:rPr>
              <a:t>New</a:t>
            </a:r>
            <a:r>
              <a:rPr lang="en-CA" sz="2400" b="1" dirty="0" smtClean="0">
                <a:solidFill>
                  <a:srgbClr val="FF0000"/>
                </a:solidFill>
              </a:rPr>
              <a:t> </a:t>
            </a:r>
            <a:r>
              <a:rPr lang="en-CA" sz="2400" b="1" dirty="0" err="1" smtClean="0">
                <a:solidFill>
                  <a:srgbClr val="FF0000"/>
                </a:solidFill>
              </a:rPr>
              <a:t>Moonth</a:t>
            </a:r>
            <a:r>
              <a:rPr lang="en-CA" sz="2400" b="1" dirty="0" smtClean="0">
                <a:solidFill>
                  <a:srgbClr val="FF0000"/>
                </a:solidFill>
              </a:rPr>
              <a:t> Day</a:t>
            </a:r>
            <a:r>
              <a:rPr lang="en-CA" sz="2400" b="1" baseline="30000" dirty="0" smtClean="0">
                <a:solidFill>
                  <a:srgbClr val="FF0000"/>
                </a:solidFill>
              </a:rPr>
              <a:t>  </a:t>
            </a:r>
            <a:r>
              <a:rPr lang="en-CA" sz="1200" dirty="0" smtClean="0">
                <a:solidFill>
                  <a:srgbClr val="FF0000"/>
                </a:solidFill>
              </a:rPr>
              <a:t>(Mar 13)  </a:t>
            </a:r>
            <a:r>
              <a:rPr lang="en-CA" sz="2800" dirty="0" smtClean="0">
                <a:solidFill>
                  <a:schemeClr val="bg1"/>
                </a:solidFill>
              </a:rPr>
              <a:t>1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2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2800" dirty="0" smtClean="0">
                <a:solidFill>
                  <a:schemeClr val="bg1"/>
                </a:solidFill>
              </a:rPr>
              <a:t> 					</a:t>
            </a:r>
            <a:r>
              <a:rPr lang="en-CA" sz="2800" dirty="0">
                <a:solidFill>
                  <a:schemeClr val="bg1"/>
                </a:solidFill>
              </a:rPr>
              <a:t>	</a:t>
            </a:r>
            <a:r>
              <a:rPr lang="en-CA" sz="1200" dirty="0" smtClean="0">
                <a:solidFill>
                  <a:schemeClr val="bg1"/>
                </a:solidFill>
              </a:rPr>
              <a:t>(14)</a:t>
            </a:r>
            <a:r>
              <a:rPr lang="en-CA" sz="2800" dirty="0" smtClean="0">
                <a:solidFill>
                  <a:schemeClr val="bg1"/>
                </a:solidFill>
              </a:rPr>
              <a:t>	2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3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rd</a:t>
            </a:r>
            <a:r>
              <a:rPr lang="en-CA" sz="2800" b="1" dirty="0" smtClean="0">
                <a:solidFill>
                  <a:schemeClr val="bg1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(15)</a:t>
            </a:r>
            <a:r>
              <a:rPr lang="en-CA" sz="2800" b="1" dirty="0" smtClean="0">
                <a:solidFill>
                  <a:schemeClr val="bg1"/>
                </a:solidFill>
              </a:rPr>
              <a:t>	</a:t>
            </a:r>
            <a:r>
              <a:rPr lang="en-CA" sz="2800" dirty="0" smtClean="0">
                <a:solidFill>
                  <a:schemeClr val="bg1"/>
                </a:solidFill>
              </a:rPr>
              <a:t>3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4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						</a:t>
            </a:r>
            <a:r>
              <a:rPr lang="en-CA" sz="1200" dirty="0" smtClean="0">
                <a:solidFill>
                  <a:schemeClr val="bg1"/>
                </a:solidFill>
              </a:rPr>
              <a:t>(16)</a:t>
            </a:r>
            <a:r>
              <a:rPr lang="en-CA" sz="1200" dirty="0" smtClean="0">
                <a:solidFill>
                  <a:srgbClr val="FF0000"/>
                </a:solidFill>
              </a:rPr>
              <a:t>    </a:t>
            </a:r>
            <a:r>
              <a:rPr lang="en-CA" sz="2800" dirty="0" smtClean="0">
                <a:solidFill>
                  <a:schemeClr val="bg1"/>
                </a:solidFill>
              </a:rPr>
              <a:t>4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5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rgbClr val="660033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(17)    </a:t>
            </a:r>
            <a:r>
              <a:rPr lang="en-CA" sz="2800" dirty="0" smtClean="0">
                <a:solidFill>
                  <a:schemeClr val="bg1"/>
                </a:solidFill>
              </a:rPr>
              <a:t>5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6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rgbClr val="660033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(18)    </a:t>
            </a:r>
            <a:r>
              <a:rPr lang="en-CA" sz="2800" dirty="0" smtClean="0">
                <a:solidFill>
                  <a:schemeClr val="bg1"/>
                </a:solidFill>
              </a:rPr>
              <a:t>6</a:t>
            </a:r>
          </a:p>
          <a:p>
            <a:r>
              <a:rPr lang="en-CA" sz="2800" b="1" u="sng" dirty="0" smtClean="0">
                <a:solidFill>
                  <a:srgbClr val="0000FF"/>
                </a:solidFill>
              </a:rPr>
              <a:t>7</a:t>
            </a:r>
            <a:r>
              <a:rPr lang="en-CA" sz="28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2800" b="1" u="sng" dirty="0" smtClean="0">
                <a:solidFill>
                  <a:srgbClr val="0000FF"/>
                </a:solidFill>
              </a:rPr>
              <a:t> 					 </a:t>
            </a:r>
            <a:r>
              <a:rPr lang="en-CA" sz="1200" b="1" u="sng" dirty="0" smtClean="0">
                <a:solidFill>
                  <a:srgbClr val="0000FF"/>
                </a:solidFill>
              </a:rPr>
              <a:t>        </a:t>
            </a:r>
            <a:r>
              <a:rPr lang="en-CA" sz="1200" u="sng" dirty="0" smtClean="0">
                <a:solidFill>
                  <a:srgbClr val="0000FF"/>
                </a:solidFill>
              </a:rPr>
              <a:t>(19)   </a:t>
            </a:r>
            <a:r>
              <a:rPr lang="en-CA" sz="2800" u="sng" dirty="0" smtClean="0">
                <a:solidFill>
                  <a:srgbClr val="0000FF"/>
                </a:solidFill>
              </a:rPr>
              <a:t>7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1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st</a:t>
            </a:r>
            <a:r>
              <a:rPr lang="en-CA" sz="2800" dirty="0" smtClean="0">
                <a:solidFill>
                  <a:schemeClr val="bg1"/>
                </a:solidFill>
              </a:rPr>
              <a:t> 					    </a:t>
            </a:r>
            <a:r>
              <a:rPr lang="en-CA" sz="1200" dirty="0" smtClean="0">
                <a:solidFill>
                  <a:schemeClr val="bg1"/>
                </a:solidFill>
              </a:rPr>
              <a:t> (20)    </a:t>
            </a:r>
            <a:r>
              <a:rPr lang="en-CA" sz="2800" dirty="0" smtClean="0">
                <a:solidFill>
                  <a:schemeClr val="bg1"/>
                </a:solidFill>
              </a:rPr>
              <a:t>8</a:t>
            </a:r>
          </a:p>
          <a:p>
            <a:endParaRPr lang="en-CA" sz="2800" dirty="0">
              <a:solidFill>
                <a:schemeClr val="bg1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299382" y="2729056"/>
            <a:ext cx="557753" cy="570324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405350" y="2700775"/>
            <a:ext cx="428925" cy="570324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97826" y="0"/>
            <a:ext cx="394174" cy="340283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24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834275" y="3629608"/>
            <a:ext cx="2254158" cy="881112"/>
          </a:xfrm>
          <a:prstGeom prst="wedgeRoundRectCallout">
            <a:avLst>
              <a:gd name="adj1" fmla="val 62012"/>
              <a:gd name="adj2" fmla="val -47633"/>
              <a:gd name="adj3" fmla="val 16667"/>
            </a:avLst>
          </a:prstGeom>
          <a:solidFill>
            <a:schemeClr val="bg1">
              <a:lumMod val="65000"/>
              <a:lumOff val="35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solidFill>
                  <a:srgbClr val="FFFF00"/>
                </a:solidFill>
              </a:rPr>
              <a:t>Pre-Tequfah!</a:t>
            </a:r>
            <a:br>
              <a:rPr lang="en-CA" sz="2400" b="1" dirty="0" smtClean="0">
                <a:solidFill>
                  <a:srgbClr val="FFFF00"/>
                </a:solidFill>
              </a:rPr>
            </a:br>
            <a:r>
              <a:rPr lang="en-CA" sz="2400" b="1" dirty="0" smtClean="0">
                <a:solidFill>
                  <a:srgbClr val="FFFF00"/>
                </a:solidFill>
              </a:rPr>
              <a:t>(Equinox)</a:t>
            </a:r>
            <a:endParaRPr lang="en-CA" sz="2400" b="1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027056" y="3491346"/>
            <a:ext cx="1403926" cy="332509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  <a:effectLst>
            <a:glow rad="127000">
              <a:srgbClr val="00FFCC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4543715" y="1467919"/>
            <a:ext cx="7541441" cy="4516582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 w="762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Please note carefully that Julian Morgenstern’s documentation records </a:t>
            </a:r>
            <a:r>
              <a:rPr lang="en-CA" sz="3600" b="1" u="sng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multiple times</a:t>
            </a:r>
            <a:r>
              <a:rPr lang="en-CA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CA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that the 1</a:t>
            </a:r>
            <a:r>
              <a:rPr lang="en-CA" sz="3600" b="1" baseline="300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st</a:t>
            </a:r>
            <a:r>
              <a:rPr lang="en-CA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 of the 1</a:t>
            </a:r>
            <a:r>
              <a:rPr lang="en-CA" sz="3600" b="1" baseline="300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st</a:t>
            </a:r>
            <a:r>
              <a:rPr lang="en-CA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CA" sz="3600" b="1" dirty="0" smtClean="0">
                <a:ln w="1905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FF00"/>
                </a:solidFill>
                <a:latin typeface="Arial Black" panose="020B0A04020102020204" pitchFamily="34" charset="0"/>
              </a:rPr>
              <a:t>Lunar</a:t>
            </a:r>
            <a:r>
              <a:rPr lang="en-CA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 </a:t>
            </a:r>
            <a:r>
              <a:rPr lang="en-CA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month started </a:t>
            </a:r>
            <a:r>
              <a:rPr lang="en-CA" sz="3600" b="1" u="sng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before</a:t>
            </a:r>
            <a:r>
              <a:rPr lang="en-CA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 the Tequfah in this timeframe!</a:t>
            </a:r>
            <a:endParaRPr lang="en-CA" sz="3600" dirty="0">
              <a:solidFill>
                <a:srgbClr val="00206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92073" y="6086103"/>
            <a:ext cx="7167409" cy="660400"/>
          </a:xfrm>
          <a:prstGeom prst="roundRect">
            <a:avLst/>
          </a:prstGeom>
          <a:solidFill>
            <a:srgbClr val="00FFCC"/>
          </a:solidFill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i="1" dirty="0" smtClean="0">
                <a:ln w="12700">
                  <a:solidFill>
                    <a:srgbClr val="0000FF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When is</a:t>
            </a:r>
            <a:r>
              <a:rPr lang="en-CA" sz="3600" dirty="0" smtClean="0">
                <a:solidFill>
                  <a:srgbClr val="660033"/>
                </a:solidFill>
              </a:rPr>
              <a:t> the Tequfah (Equinox)?</a:t>
            </a:r>
            <a:endParaRPr lang="en-CA" sz="3600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9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5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8537" y="2066379"/>
            <a:ext cx="4176073" cy="19211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CA" sz="2800" b="1" dirty="0">
                <a:solidFill>
                  <a:srgbClr val="660033"/>
                </a:solidFill>
              </a:rPr>
              <a:t>1</a:t>
            </a:r>
            <a:r>
              <a:rPr lang="en-CA" sz="2800" b="1" baseline="30000" dirty="0">
                <a:solidFill>
                  <a:srgbClr val="660033"/>
                </a:solidFill>
              </a:rPr>
              <a:t>st</a:t>
            </a:r>
            <a:r>
              <a:rPr lang="en-CA" sz="2800" dirty="0">
                <a:solidFill>
                  <a:prstClr val="black"/>
                </a:solidFill>
              </a:rPr>
              <a:t> 					  </a:t>
            </a:r>
            <a:r>
              <a:rPr lang="en-CA" sz="1200" dirty="0" smtClean="0">
                <a:solidFill>
                  <a:prstClr val="black"/>
                </a:solidFill>
              </a:rPr>
              <a:t>(Mar 20</a:t>
            </a:r>
            <a:r>
              <a:rPr lang="en-CA" sz="1200" dirty="0">
                <a:solidFill>
                  <a:prstClr val="black"/>
                </a:solidFill>
              </a:rPr>
              <a:t>)  </a:t>
            </a:r>
            <a:r>
              <a:rPr lang="en-CA" sz="1200" dirty="0" smtClean="0">
                <a:solidFill>
                  <a:prstClr val="black"/>
                </a:solidFill>
              </a:rPr>
              <a:t> </a:t>
            </a:r>
            <a:r>
              <a:rPr lang="en-CA" sz="2800" dirty="0">
                <a:solidFill>
                  <a:prstClr val="black"/>
                </a:solidFill>
              </a:rPr>
              <a:t>8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2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2800" dirty="0" smtClean="0">
                <a:solidFill>
                  <a:schemeClr val="bg1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(21)</a:t>
            </a:r>
            <a:r>
              <a:rPr lang="en-CA" sz="2800" dirty="0" smtClean="0">
                <a:solidFill>
                  <a:schemeClr val="bg1"/>
                </a:solidFill>
              </a:rPr>
              <a:t>	9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3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rd</a:t>
            </a:r>
            <a:r>
              <a:rPr lang="en-CA" sz="2800" b="1" dirty="0" smtClean="0">
                <a:solidFill>
                  <a:schemeClr val="bg1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(22)  </a:t>
            </a:r>
            <a:r>
              <a:rPr lang="en-CA" sz="2800" dirty="0" smtClean="0">
                <a:solidFill>
                  <a:schemeClr val="bg1"/>
                </a:solidFill>
                <a:effectLst>
                  <a:glow rad="203200">
                    <a:schemeClr val="accent5">
                      <a:lumMod val="60000"/>
                      <a:lumOff val="40000"/>
                    </a:schemeClr>
                  </a:glow>
                </a:effectLst>
              </a:rPr>
              <a:t>10</a:t>
            </a:r>
            <a:r>
              <a:rPr lang="en-CA" sz="2800" dirty="0" smtClean="0">
                <a:solidFill>
                  <a:schemeClr val="bg1"/>
                </a:solidFill>
              </a:rPr>
              <a:t/>
            </a:r>
            <a:br>
              <a:rPr lang="en-CA" sz="2800" dirty="0" smtClean="0">
                <a:solidFill>
                  <a:schemeClr val="bg1"/>
                </a:solidFill>
              </a:rPr>
            </a:br>
            <a:endParaRPr lang="en-CA" sz="900" dirty="0" smtClean="0">
              <a:solidFill>
                <a:schemeClr val="bg1"/>
              </a:solidFill>
            </a:endParaRPr>
          </a:p>
          <a:p>
            <a:r>
              <a:rPr lang="en-CA" sz="2800" b="1" dirty="0" smtClean="0">
                <a:solidFill>
                  <a:srgbClr val="660033"/>
                </a:solidFill>
              </a:rPr>
              <a:t>4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						</a:t>
            </a:r>
            <a:r>
              <a:rPr lang="en-CA" sz="1200" dirty="0" smtClean="0">
                <a:solidFill>
                  <a:schemeClr val="bg1"/>
                </a:solidFill>
              </a:rPr>
              <a:t>(23)</a:t>
            </a:r>
            <a:r>
              <a:rPr lang="en-CA" sz="1200" dirty="0" smtClean="0">
                <a:solidFill>
                  <a:srgbClr val="FF0000"/>
                </a:solidFill>
              </a:rPr>
              <a:t>  </a:t>
            </a:r>
            <a:r>
              <a:rPr lang="en-CA" sz="2800" dirty="0" smtClean="0">
                <a:solidFill>
                  <a:schemeClr val="bg1"/>
                </a:solidFill>
              </a:rPr>
              <a:t>11</a:t>
            </a:r>
          </a:p>
          <a:p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536" y="121127"/>
            <a:ext cx="4619134" cy="622170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3200" b="1" dirty="0" smtClean="0"/>
              <a:t>Lunar Calendar CE 12</a:t>
            </a:r>
            <a:endParaRPr lang="en-CA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7871381" y="2803986"/>
            <a:ext cx="4110087" cy="699753"/>
          </a:xfrm>
          <a:prstGeom prst="rect">
            <a:avLst/>
          </a:prstGeom>
          <a:solidFill>
            <a:srgbClr val="FF7C80"/>
          </a:solidFill>
          <a:ln w="38100" cap="flat" cmpd="sng" algn="ctr">
            <a:solidFill>
              <a:srgbClr val="0000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CA" sz="2800" b="1" i="0" u="none" strike="noStrike" kern="0" cap="none" spc="0" normalizeH="0" baseline="3000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CA" sz="2800" b="1" i="0" u="none" strike="noStrike" kern="0" cap="none" spc="0" normalizeH="0" baseline="0" noProof="0" dirty="0" smtClean="0">
                <a:ln w="9525" cap="rnd" cmpd="sng" algn="ctr">
                  <a:solidFill>
                    <a:srgbClr val="0000FF"/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glow rad="495300">
                    <a:srgbClr val="00FF99"/>
                  </a:glow>
                </a:effectLst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Tequfah !   </a:t>
            </a: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365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899374" y="631676"/>
            <a:ext cx="4246138" cy="697426"/>
          </a:xfrm>
          <a:prstGeom prst="wedgeRoundRectCallout">
            <a:avLst>
              <a:gd name="adj1" fmla="val 6715"/>
              <a:gd name="adj2" fmla="val 265023"/>
              <a:gd name="adj3" fmla="val 16667"/>
            </a:avLst>
          </a:prstGeom>
          <a:solidFill>
            <a:srgbClr val="FFC000">
              <a:lumMod val="60000"/>
              <a:lumOff val="40000"/>
            </a:srgbClr>
          </a:solidFill>
          <a:ln w="57150" cap="flat" cmpd="sng" algn="ctr">
            <a:solidFill>
              <a:srgbClr val="0000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Covenant Calendar</a:t>
            </a:r>
            <a:endParaRPr kumimoji="0" lang="en-CA" sz="4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899374" y="1506040"/>
            <a:ext cx="2314355" cy="1064450"/>
          </a:xfrm>
          <a:prstGeom prst="wedgeRoundRectCallout">
            <a:avLst>
              <a:gd name="adj1" fmla="val 32613"/>
              <a:gd name="adj2" fmla="val 90379"/>
              <a:gd name="adj3" fmla="val 16667"/>
            </a:avLst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rgbClr val="3AF8F8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500" b="1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Approximately</a:t>
            </a:r>
            <a:r>
              <a:rPr kumimoji="0" lang="en-CA" sz="2800" b="0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CA" sz="2800" b="0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CA" sz="2800" b="0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CA" sz="2800" b="1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- 2 PM</a:t>
            </a:r>
            <a:endParaRPr kumimoji="0" lang="en-CA" sz="2800" b="1" i="0" u="none" strike="noStrike" kern="0" cap="none" spc="0" normalizeH="0" baseline="0" noProof="0" dirty="0">
              <a:ln>
                <a:solidFill>
                  <a:srgbClr val="002060"/>
                </a:solidFill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35672" y="3424335"/>
            <a:ext cx="9421512" cy="22846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  <a:prstDash val="sysDash"/>
          </a:ln>
          <a:effectLst>
            <a:glow rad="1270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871381" y="3503739"/>
            <a:ext cx="4110087" cy="6273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CA" sz="2800" b="1" dirty="0" smtClean="0">
                <a:solidFill>
                  <a:srgbClr val="660033"/>
                </a:solidFill>
              </a:rPr>
              <a:t>4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rgbClr val="660033"/>
                </a:solidFill>
              </a:rPr>
              <a:t>  </a:t>
            </a:r>
            <a:r>
              <a:rPr lang="en-CA" sz="2800" b="1" u="sng" dirty="0" smtClean="0">
                <a:solidFill>
                  <a:srgbClr val="0000FF"/>
                </a:solidFill>
              </a:rPr>
              <a:t>New Year Da</a:t>
            </a:r>
            <a:r>
              <a:rPr lang="en-CA" sz="2800" b="1" dirty="0" smtClean="0">
                <a:solidFill>
                  <a:srgbClr val="0000FF"/>
                </a:solidFill>
              </a:rPr>
              <a:t>y</a:t>
            </a:r>
            <a:r>
              <a:rPr lang="en-CA" sz="2800" dirty="0" smtClean="0">
                <a:solidFill>
                  <a:srgbClr val="0000FF"/>
                </a:solidFill>
              </a:rPr>
              <a:t> </a:t>
            </a:r>
            <a:r>
              <a:rPr lang="en-CA" sz="2800" dirty="0">
                <a:solidFill>
                  <a:prstClr val="black"/>
                </a:solidFill>
              </a:rPr>
              <a:t>	</a:t>
            </a:r>
            <a:r>
              <a:rPr lang="en-CA" sz="1200" dirty="0" smtClean="0">
                <a:solidFill>
                  <a:prstClr val="black"/>
                </a:solidFill>
              </a:rPr>
              <a:t>(</a:t>
            </a:r>
            <a:r>
              <a:rPr lang="en-CA" sz="1200" dirty="0">
                <a:solidFill>
                  <a:prstClr val="black"/>
                </a:solidFill>
              </a:rPr>
              <a:t>20)  </a:t>
            </a:r>
            <a:r>
              <a:rPr lang="en-CA" sz="2800" dirty="0" smtClean="0">
                <a:solidFill>
                  <a:prstClr val="black"/>
                </a:solidFill>
              </a:rPr>
              <a:t>1</a:t>
            </a:r>
            <a:endParaRPr lang="en-CA" sz="2800" dirty="0">
              <a:solidFill>
                <a:prstClr val="black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5672" y="4308049"/>
            <a:ext cx="11745796" cy="2366128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762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2800" dirty="0" smtClean="0">
                <a:solidFill>
                  <a:srgbClr val="002060"/>
                </a:solidFill>
              </a:rPr>
              <a:t>By the </a:t>
            </a:r>
            <a:r>
              <a:rPr lang="en-CA" sz="2800" u="sng" dirty="0" smtClean="0">
                <a:solidFill>
                  <a:srgbClr val="002060"/>
                </a:solidFill>
              </a:rPr>
              <a:t>4</a:t>
            </a:r>
            <a:r>
              <a:rPr lang="en-CA" sz="2800" u="sng" baseline="30000" dirty="0" smtClean="0">
                <a:solidFill>
                  <a:srgbClr val="002060"/>
                </a:solidFill>
              </a:rPr>
              <a:t>th</a:t>
            </a:r>
            <a:r>
              <a:rPr lang="en-CA" sz="2800" u="sng" dirty="0" smtClean="0">
                <a:solidFill>
                  <a:srgbClr val="002060"/>
                </a:solidFill>
              </a:rPr>
              <a:t> cycle</a:t>
            </a:r>
            <a:r>
              <a:rPr lang="en-CA" sz="2800" dirty="0" smtClean="0">
                <a:solidFill>
                  <a:srgbClr val="002060"/>
                </a:solidFill>
              </a:rPr>
              <a:t> of the week, the cycle after the Tequfah </a:t>
            </a:r>
            <a:br>
              <a:rPr lang="en-CA" sz="2800" dirty="0" smtClean="0">
                <a:solidFill>
                  <a:srgbClr val="002060"/>
                </a:solidFill>
              </a:rPr>
            </a:br>
            <a:r>
              <a:rPr lang="en-CA" dirty="0" smtClean="0">
                <a:solidFill>
                  <a:srgbClr val="002060"/>
                </a:solidFill>
              </a:rPr>
              <a:t>(Equinox) </a:t>
            </a:r>
            <a:r>
              <a:rPr lang="en-CA" sz="2800" dirty="0" smtClean="0">
                <a:solidFill>
                  <a:srgbClr val="002060"/>
                </a:solidFill>
              </a:rPr>
              <a:t>event, </a:t>
            </a:r>
            <a:r>
              <a:rPr lang="en-CA" sz="2800" u="sng" dirty="0" smtClean="0">
                <a:solidFill>
                  <a:srgbClr val="002060"/>
                </a:solidFill>
              </a:rPr>
              <a:t>10 cycles had elapsed within the lunar calendar</a:t>
            </a:r>
            <a:r>
              <a:rPr lang="en-CA" sz="2800" dirty="0" smtClean="0">
                <a:solidFill>
                  <a:srgbClr val="002060"/>
                </a:solidFill>
              </a:rPr>
              <a:t>. </a:t>
            </a:r>
            <a:br>
              <a:rPr lang="en-CA" sz="2800" dirty="0" smtClean="0">
                <a:solidFill>
                  <a:srgbClr val="002060"/>
                </a:solidFill>
              </a:rPr>
            </a:br>
            <a:r>
              <a:rPr lang="en-CA" sz="2800" dirty="0" smtClean="0">
                <a:solidFill>
                  <a:srgbClr val="002060"/>
                </a:solidFill>
              </a:rPr>
              <a:t>This created a </a:t>
            </a:r>
            <a:r>
              <a:rPr lang="en-CA" sz="2800" b="1" u="sng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10 cycle difference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 </a:t>
            </a:r>
            <a:r>
              <a:rPr lang="en-CA" sz="2800" dirty="0" smtClean="0">
                <a:solidFill>
                  <a:srgbClr val="002060"/>
                </a:solidFill>
              </a:rPr>
              <a:t>between the </a:t>
            </a:r>
            <a:r>
              <a:rPr lang="en-CA" sz="2800" b="1" dirty="0" smtClean="0">
                <a:solidFill>
                  <a:srgbClr val="0000FF"/>
                </a:solidFill>
              </a:rPr>
              <a:t>Calendar of Yahusha (</a:t>
            </a:r>
            <a:r>
              <a:rPr lang="en-CA" sz="2800" b="1" u="sng" dirty="0" smtClean="0">
                <a:solidFill>
                  <a:srgbClr val="0000FF"/>
                </a:solidFill>
              </a:rPr>
              <a:t>My Time</a:t>
            </a:r>
            <a:r>
              <a:rPr lang="en-CA" sz="2800" b="1" dirty="0" smtClean="0">
                <a:solidFill>
                  <a:srgbClr val="0000FF"/>
                </a:solidFill>
              </a:rPr>
              <a:t> </a:t>
            </a:r>
            <a:r>
              <a:rPr lang="en-CA" sz="2000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John 7:6</a:t>
            </a:r>
            <a:r>
              <a:rPr lang="en-CA" sz="2800" b="1" dirty="0" smtClean="0">
                <a:solidFill>
                  <a:srgbClr val="0000FF"/>
                </a:solidFill>
              </a:rPr>
              <a:t>)</a:t>
            </a:r>
            <a:r>
              <a:rPr lang="en-CA" sz="2800" dirty="0" smtClean="0">
                <a:solidFill>
                  <a:srgbClr val="002060"/>
                </a:solidFill>
              </a:rPr>
              <a:t> and the </a:t>
            </a:r>
            <a:r>
              <a:rPr lang="en-CA" sz="2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lunar </a:t>
            </a:r>
            <a:r>
              <a:rPr lang="en-CA" sz="20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(counterfeit) </a:t>
            </a:r>
            <a:r>
              <a:rPr lang="en-CA" sz="2800" dirty="0" smtClean="0">
                <a:solidFill>
                  <a:srgbClr val="002060"/>
                </a:solidFill>
              </a:rPr>
              <a:t>calendar!  </a:t>
            </a:r>
            <a:endParaRPr lang="en-CA" sz="2800" dirty="0">
              <a:solidFill>
                <a:srgbClr val="00206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35082" y="26361"/>
            <a:ext cx="342199" cy="189533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rgbClr val="002060"/>
                </a:solidFill>
              </a:rPr>
              <a:t>25</a:t>
            </a:fld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5986" y="810190"/>
            <a:ext cx="7735330" cy="1189296"/>
          </a:xfrm>
          <a:prstGeom prst="wedgeRoundRectCallout">
            <a:avLst>
              <a:gd name="adj1" fmla="val 28925"/>
              <a:gd name="adj2" fmla="val 161548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rgbClr val="002060"/>
                </a:solidFill>
              </a:rPr>
              <a:t>The </a:t>
            </a:r>
            <a:r>
              <a:rPr lang="en-CA" sz="2400" b="1" dirty="0" smtClean="0">
                <a:solidFill>
                  <a:srgbClr val="002060"/>
                </a:solidFill>
                <a:effectLst>
                  <a:glow rad="127000">
                    <a:srgbClr val="00FF00"/>
                  </a:glow>
                </a:effectLst>
              </a:rPr>
              <a:t>Tequfah</a:t>
            </a:r>
            <a:r>
              <a:rPr lang="en-CA" sz="2400" dirty="0" smtClean="0">
                <a:solidFill>
                  <a:srgbClr val="002060"/>
                </a:solidFill>
              </a:rPr>
              <a:t> event </a:t>
            </a:r>
            <a:r>
              <a:rPr lang="en-CA" sz="2400" dirty="0" err="1" smtClean="0">
                <a:solidFill>
                  <a:srgbClr val="002060"/>
                </a:solidFill>
              </a:rPr>
              <a:t>occured</a:t>
            </a:r>
            <a:r>
              <a:rPr lang="en-CA" sz="2400" dirty="0" smtClean="0">
                <a:solidFill>
                  <a:srgbClr val="002060"/>
                </a:solidFill>
              </a:rPr>
              <a:t> </a:t>
            </a:r>
            <a:r>
              <a:rPr lang="en-CA" sz="2400" b="1" dirty="0" smtClean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</a:rPr>
              <a:t>10 cycles after </a:t>
            </a:r>
            <a:r>
              <a:rPr lang="en-CA" sz="2400" dirty="0" smtClean="0">
                <a:solidFill>
                  <a:srgbClr val="002060"/>
                </a:solidFill>
              </a:rPr>
              <a:t>the Lunar year had begun.  </a:t>
            </a:r>
            <a:r>
              <a:rPr lang="en-CA" sz="2400" b="1" u="sng" dirty="0" smtClean="0">
                <a:solidFill>
                  <a:srgbClr val="002060"/>
                </a:solidFill>
              </a:rPr>
              <a:t>Note</a:t>
            </a:r>
            <a:r>
              <a:rPr lang="en-CA" sz="2400" dirty="0" smtClean="0">
                <a:solidFill>
                  <a:srgbClr val="002060"/>
                </a:solidFill>
              </a:rPr>
              <a:t> the </a:t>
            </a:r>
            <a:r>
              <a:rPr lang="en-CA" sz="2400" b="1" dirty="0" smtClean="0">
                <a:solidFill>
                  <a:srgbClr val="002060"/>
                </a:solidFill>
                <a:effectLst>
                  <a:glow rad="127000">
                    <a:srgbClr val="00FF00"/>
                  </a:glow>
                </a:effectLst>
              </a:rPr>
              <a:t>3</a:t>
            </a:r>
            <a:r>
              <a:rPr lang="en-CA" sz="2400" b="1" baseline="30000" dirty="0" smtClean="0">
                <a:solidFill>
                  <a:srgbClr val="002060"/>
                </a:solidFill>
                <a:effectLst>
                  <a:glow rad="127000">
                    <a:srgbClr val="00FF00"/>
                  </a:glow>
                </a:effectLst>
              </a:rPr>
              <a:t>rd</a:t>
            </a:r>
            <a:r>
              <a:rPr lang="en-CA" sz="2400" dirty="0" smtClean="0">
                <a:solidFill>
                  <a:srgbClr val="002060"/>
                </a:solidFill>
              </a:rPr>
              <a:t> cycle of the week! </a:t>
            </a:r>
            <a:endParaRPr lang="en-CA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2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8537" y="1434704"/>
            <a:ext cx="4176073" cy="32354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CA" sz="2800" b="1" dirty="0">
                <a:solidFill>
                  <a:srgbClr val="660033"/>
                </a:solidFill>
              </a:rPr>
              <a:t>1</a:t>
            </a:r>
            <a:r>
              <a:rPr lang="en-CA" sz="2800" b="1" baseline="30000" dirty="0">
                <a:solidFill>
                  <a:srgbClr val="660033"/>
                </a:solidFill>
              </a:rPr>
              <a:t>st</a:t>
            </a:r>
            <a:r>
              <a:rPr lang="en-CA" sz="2800" dirty="0">
                <a:solidFill>
                  <a:prstClr val="black"/>
                </a:solidFill>
              </a:rPr>
              <a:t> 					   </a:t>
            </a:r>
            <a:r>
              <a:rPr lang="en-CA" sz="1200" dirty="0" smtClean="0">
                <a:solidFill>
                  <a:prstClr val="black"/>
                </a:solidFill>
              </a:rPr>
              <a:t>   (</a:t>
            </a:r>
            <a:r>
              <a:rPr lang="en-CA" sz="1200" dirty="0">
                <a:solidFill>
                  <a:prstClr val="black"/>
                </a:solidFill>
              </a:rPr>
              <a:t>20)   </a:t>
            </a:r>
            <a:r>
              <a:rPr lang="en-CA" sz="2800" dirty="0" smtClean="0">
                <a:solidFill>
                  <a:prstClr val="black"/>
                </a:solidFill>
              </a:rPr>
              <a:t>8</a:t>
            </a:r>
            <a:endParaRPr lang="en-CA" sz="2800" dirty="0">
              <a:solidFill>
                <a:prstClr val="black"/>
              </a:solidFill>
            </a:endParaRPr>
          </a:p>
          <a:p>
            <a:r>
              <a:rPr lang="en-CA" sz="2800" b="1" dirty="0" smtClean="0">
                <a:solidFill>
                  <a:srgbClr val="660033"/>
                </a:solidFill>
              </a:rPr>
              <a:t>2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2800" dirty="0" smtClean="0">
                <a:solidFill>
                  <a:schemeClr val="bg1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(21)</a:t>
            </a:r>
            <a:r>
              <a:rPr lang="en-CA" sz="2800" dirty="0" smtClean="0">
                <a:solidFill>
                  <a:schemeClr val="bg1"/>
                </a:solidFill>
              </a:rPr>
              <a:t>	9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3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rd</a:t>
            </a:r>
            <a:r>
              <a:rPr lang="en-CA" sz="2800" b="1" dirty="0" smtClean="0">
                <a:solidFill>
                  <a:schemeClr val="bg1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(22)  </a:t>
            </a:r>
            <a:r>
              <a:rPr lang="en-CA" sz="2800" dirty="0" smtClean="0">
                <a:solidFill>
                  <a:schemeClr val="bg1"/>
                </a:solidFill>
                <a:effectLst>
                  <a:glow rad="203200">
                    <a:schemeClr val="accent5">
                      <a:lumMod val="60000"/>
                      <a:lumOff val="40000"/>
                    </a:schemeClr>
                  </a:glow>
                </a:effectLst>
              </a:rPr>
              <a:t>10</a:t>
            </a:r>
            <a:r>
              <a:rPr lang="en-CA" sz="2800" dirty="0" smtClean="0">
                <a:solidFill>
                  <a:schemeClr val="bg1"/>
                </a:solidFill>
              </a:rPr>
              <a:t/>
            </a:r>
            <a:br>
              <a:rPr lang="en-CA" sz="2800" dirty="0" smtClean="0">
                <a:solidFill>
                  <a:schemeClr val="bg1"/>
                </a:solidFill>
              </a:rPr>
            </a:br>
            <a:endParaRPr lang="en-CA" sz="900" dirty="0" smtClean="0">
              <a:solidFill>
                <a:schemeClr val="bg1"/>
              </a:solidFill>
            </a:endParaRPr>
          </a:p>
          <a:p>
            <a:r>
              <a:rPr lang="en-CA" sz="2800" b="1" dirty="0" smtClean="0">
                <a:solidFill>
                  <a:srgbClr val="660033"/>
                </a:solidFill>
              </a:rPr>
              <a:t>4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						</a:t>
            </a:r>
            <a:r>
              <a:rPr lang="en-CA" sz="1200" dirty="0" smtClean="0">
                <a:solidFill>
                  <a:schemeClr val="bg1"/>
                </a:solidFill>
              </a:rPr>
              <a:t>(23)</a:t>
            </a:r>
            <a:r>
              <a:rPr lang="en-CA" sz="1200" dirty="0" smtClean="0">
                <a:solidFill>
                  <a:srgbClr val="FF0000"/>
                </a:solidFill>
              </a:rPr>
              <a:t>  </a:t>
            </a:r>
            <a:r>
              <a:rPr lang="en-CA" sz="2800" dirty="0" smtClean="0">
                <a:solidFill>
                  <a:schemeClr val="bg1"/>
                </a:solidFill>
              </a:rPr>
              <a:t>11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5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rgbClr val="660033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(24)  </a:t>
            </a:r>
            <a:r>
              <a:rPr lang="en-CA" sz="2800" dirty="0" smtClean="0">
                <a:solidFill>
                  <a:schemeClr val="bg1"/>
                </a:solidFill>
              </a:rPr>
              <a:t>12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6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rgbClr val="660033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(25)  </a:t>
            </a:r>
            <a:r>
              <a:rPr lang="en-CA" sz="2800" dirty="0" smtClean="0">
                <a:solidFill>
                  <a:schemeClr val="bg1"/>
                </a:solidFill>
              </a:rPr>
              <a:t>13</a:t>
            </a:r>
          </a:p>
          <a:p>
            <a:r>
              <a:rPr lang="en-CA" sz="2800" b="1" u="sng" dirty="0" smtClean="0">
                <a:solidFill>
                  <a:srgbClr val="0000FF"/>
                </a:solidFill>
              </a:rPr>
              <a:t>7</a:t>
            </a:r>
            <a:r>
              <a:rPr lang="en-CA" sz="28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2800" b="1" u="sng" dirty="0" smtClean="0">
                <a:solidFill>
                  <a:srgbClr val="0000FF"/>
                </a:solidFill>
              </a:rPr>
              <a:t> 						</a:t>
            </a:r>
            <a:r>
              <a:rPr lang="en-CA" sz="1200" u="sng" dirty="0" smtClean="0">
                <a:solidFill>
                  <a:srgbClr val="0000FF"/>
                </a:solidFill>
              </a:rPr>
              <a:t>(26)  </a:t>
            </a:r>
            <a:r>
              <a:rPr lang="en-CA" sz="2800" u="sng" dirty="0" smtClean="0">
                <a:solidFill>
                  <a:srgbClr val="0000FF"/>
                </a:solidFill>
              </a:rPr>
              <a:t>14</a:t>
            </a:r>
          </a:p>
          <a:p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537" y="130045"/>
            <a:ext cx="4176073" cy="494397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dirty="0" smtClean="0"/>
              <a:t>Lunar Calendar CE 12</a:t>
            </a:r>
            <a:endParaRPr lang="en-CA" sz="3200" dirty="0"/>
          </a:p>
        </p:txBody>
      </p:sp>
      <p:sp>
        <p:nvSpPr>
          <p:cNvPr id="10" name="Rectangle 9"/>
          <p:cNvSpPr/>
          <p:nvPr/>
        </p:nvSpPr>
        <p:spPr>
          <a:xfrm>
            <a:off x="7862300" y="2871157"/>
            <a:ext cx="4110087" cy="18343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CA" sz="2800" b="1" u="sng" dirty="0" smtClean="0">
                <a:solidFill>
                  <a:srgbClr val="660033"/>
                </a:solidFill>
              </a:rPr>
              <a:t>4</a:t>
            </a:r>
            <a:r>
              <a:rPr lang="en-CA" sz="2800" b="1" u="sng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u="sng" dirty="0" smtClean="0">
                <a:solidFill>
                  <a:srgbClr val="660033"/>
                </a:solidFill>
              </a:rPr>
              <a:t>  </a:t>
            </a:r>
            <a:r>
              <a:rPr lang="en-CA" sz="2800" b="1" u="sng" dirty="0" smtClean="0">
                <a:solidFill>
                  <a:srgbClr val="0000FF"/>
                </a:solidFill>
              </a:rPr>
              <a:t>New Year Day</a:t>
            </a:r>
            <a:r>
              <a:rPr lang="en-CA" sz="2800" u="sng" dirty="0" smtClean="0">
                <a:solidFill>
                  <a:srgbClr val="0000FF"/>
                </a:solidFill>
              </a:rPr>
              <a:t> </a:t>
            </a:r>
            <a:r>
              <a:rPr lang="en-CA" sz="2800" u="sng" dirty="0">
                <a:solidFill>
                  <a:prstClr val="black"/>
                </a:solidFill>
              </a:rPr>
              <a:t>	 </a:t>
            </a:r>
            <a:r>
              <a:rPr lang="en-CA" sz="2800" u="sng" dirty="0" smtClean="0">
                <a:solidFill>
                  <a:prstClr val="black"/>
                </a:solidFill>
              </a:rPr>
              <a:t>   1</a:t>
            </a:r>
            <a:endParaRPr lang="en-CA" sz="2800" u="sng" dirty="0">
              <a:solidFill>
                <a:prstClr val="black"/>
              </a:solidFill>
            </a:endParaRPr>
          </a:p>
          <a:p>
            <a:r>
              <a:rPr lang="en-CA" sz="2800" b="1" dirty="0" smtClean="0">
                <a:solidFill>
                  <a:srgbClr val="660033"/>
                </a:solidFill>
              </a:rPr>
              <a:t>5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rgbClr val="660033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 						 	2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6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rgbClr val="660033"/>
                </a:solidFill>
              </a:rPr>
              <a:t> </a:t>
            </a:r>
            <a:r>
              <a:rPr lang="en-CA" sz="2800" b="1" dirty="0" smtClean="0">
                <a:solidFill>
                  <a:schemeClr val="bg1"/>
                </a:solidFill>
              </a:rPr>
              <a:t> 						 	</a:t>
            </a:r>
            <a:r>
              <a:rPr lang="en-CA" sz="2800" dirty="0" smtClean="0">
                <a:solidFill>
                  <a:schemeClr val="bg1"/>
                </a:solidFill>
              </a:rPr>
              <a:t>3</a:t>
            </a:r>
            <a:br>
              <a:rPr lang="en-CA" sz="2800" dirty="0" smtClean="0">
                <a:solidFill>
                  <a:schemeClr val="bg1"/>
                </a:solidFill>
              </a:rPr>
            </a:br>
            <a:r>
              <a:rPr lang="en-CA" sz="2800" b="1" u="sng" dirty="0" smtClean="0">
                <a:solidFill>
                  <a:srgbClr val="0000FF"/>
                </a:solidFill>
              </a:rPr>
              <a:t>7</a:t>
            </a:r>
            <a:r>
              <a:rPr lang="en-CA" sz="28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2800" b="1" u="sng" dirty="0" smtClean="0">
                <a:solidFill>
                  <a:srgbClr val="0000FF"/>
                </a:solidFill>
              </a:rPr>
              <a:t>  Sabbath</a:t>
            </a:r>
            <a:r>
              <a:rPr lang="en-CA" sz="2800" u="sng" dirty="0" smtClean="0">
                <a:solidFill>
                  <a:srgbClr val="0000FF"/>
                </a:solidFill>
              </a:rPr>
              <a:t>			 	4</a:t>
            </a:r>
          </a:p>
          <a:p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390" y="726961"/>
            <a:ext cx="4138366" cy="60522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 smtClean="0">
                <a:solidFill>
                  <a:srgbClr val="660033"/>
                </a:solidFill>
              </a:rPr>
              <a:t>CYCLES </a:t>
            </a:r>
            <a:endParaRPr lang="en-CA" sz="2000" dirty="0" smtClean="0">
              <a:noFill/>
            </a:endParaRPr>
          </a:p>
          <a:p>
            <a:pPr algn="ctr"/>
            <a:r>
              <a:rPr lang="en-CA" sz="2000" dirty="0" smtClean="0">
                <a:solidFill>
                  <a:srgbClr val="660033"/>
                </a:solidFill>
              </a:rPr>
              <a:t>WEEK 			  		MONTH</a:t>
            </a:r>
            <a:endParaRPr lang="en-CA" sz="2000" dirty="0">
              <a:solidFill>
                <a:srgbClr val="660033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69784" y="1297767"/>
            <a:ext cx="167779" cy="291880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716323" y="1329464"/>
            <a:ext cx="226503" cy="230979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6933204" y="4839695"/>
            <a:ext cx="5201173" cy="1930221"/>
          </a:xfrm>
          <a:prstGeom prst="wedgeRoundRectCallout">
            <a:avLst>
              <a:gd name="adj1" fmla="val 11286"/>
              <a:gd name="adj2" fmla="val -12493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2800" dirty="0" smtClean="0">
                <a:solidFill>
                  <a:srgbClr val="002060"/>
                </a:solidFill>
              </a:rPr>
              <a:t>It is from this point, New Year Day, that </a:t>
            </a:r>
            <a:r>
              <a:rPr lang="en-CA" sz="2800" b="1" dirty="0" smtClean="0">
                <a:solidFill>
                  <a:srgbClr val="0000FF"/>
                </a:solidFill>
              </a:rPr>
              <a:t>Covenant Count </a:t>
            </a:r>
            <a:r>
              <a:rPr lang="en-CA" sz="2800" b="1" dirty="0" smtClean="0">
                <a:solidFill>
                  <a:srgbClr val="FF0000"/>
                </a:solidFill>
              </a:rPr>
              <a:t>begins counting 14 cycles </a:t>
            </a:r>
            <a:r>
              <a:rPr lang="en-CA" sz="2800" dirty="0" smtClean="0">
                <a:solidFill>
                  <a:srgbClr val="002060"/>
                </a:solidFill>
              </a:rPr>
              <a:t>towards Passover.</a:t>
            </a:r>
            <a:endParaRPr lang="en-CA" sz="2800" dirty="0">
              <a:solidFill>
                <a:srgbClr val="002060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55827" y="4990746"/>
            <a:ext cx="6430168" cy="1779170"/>
          </a:xfrm>
          <a:prstGeom prst="wedgeRoundRectCallout">
            <a:avLst>
              <a:gd name="adj1" fmla="val 11427"/>
              <a:gd name="adj2" fmla="val -70653"/>
              <a:gd name="adj3" fmla="val 16667"/>
            </a:avLst>
          </a:prstGeom>
          <a:solidFill>
            <a:schemeClr val="tx1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Yet the</a:t>
            </a:r>
            <a:r>
              <a:rPr lang="en-CA" sz="28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Lunar Calendar </a:t>
            </a:r>
            <a:r>
              <a:rPr lang="en-CA" sz="2800" dirty="0" smtClean="0">
                <a:solidFill>
                  <a:schemeClr val="bg1"/>
                </a:solidFill>
              </a:rPr>
              <a:t>had 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</a:rPr>
              <a:t>already</a:t>
            </a:r>
            <a:r>
              <a:rPr lang="en-CA" sz="2800" dirty="0" smtClean="0">
                <a:solidFill>
                  <a:schemeClr val="bg1"/>
                </a:solidFill>
              </a:rPr>
              <a:t> achieved 14 cycles in the first month!  </a:t>
            </a:r>
            <a:r>
              <a:rPr lang="en-CA" sz="2800" b="1" u="sng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THEIR LUNAR</a:t>
            </a:r>
            <a:r>
              <a:rPr lang="en-CA" sz="2800" dirty="0" smtClean="0">
                <a:solidFill>
                  <a:schemeClr val="bg1"/>
                </a:solidFill>
              </a:rPr>
              <a:t> Passover was here!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62299" y="2208371"/>
            <a:ext cx="4110087" cy="699753"/>
          </a:xfrm>
          <a:prstGeom prst="rect">
            <a:avLst/>
          </a:prstGeom>
          <a:solidFill>
            <a:srgbClr val="FF7C80"/>
          </a:solidFill>
          <a:ln w="38100" cap="flat" cmpd="sng" algn="ctr">
            <a:solidFill>
              <a:srgbClr val="0000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CA" sz="2800" b="1" i="0" u="none" strike="noStrike" kern="0" cap="none" spc="0" normalizeH="0" baseline="3000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CA" sz="2800" b="1" i="0" u="none" strike="noStrike" kern="0" cap="none" spc="0" normalizeH="0" baseline="0" noProof="0" dirty="0" smtClean="0">
                <a:ln w="9525" cap="rnd" cmpd="sng" algn="ctr">
                  <a:solidFill>
                    <a:srgbClr val="0000FF"/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glow rad="495300">
                    <a:srgbClr val="00FF99"/>
                  </a:glow>
                </a:effectLst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Tequfah !   </a:t>
            </a: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365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5851018" y="1015756"/>
            <a:ext cx="3469063" cy="785746"/>
          </a:xfrm>
          <a:prstGeom prst="wedgeRoundRectCallout">
            <a:avLst>
              <a:gd name="adj1" fmla="val 44579"/>
              <a:gd name="adj2" fmla="val 121406"/>
              <a:gd name="adj3" fmla="val 16667"/>
            </a:avLst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rgbClr val="3AF8F8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Approximately - 2 PM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426280" y="151002"/>
            <a:ext cx="5499202" cy="697426"/>
          </a:xfrm>
          <a:prstGeom prst="wedgeRoundRectCallout">
            <a:avLst>
              <a:gd name="adj1" fmla="val 8698"/>
              <a:gd name="adj2" fmla="val 246980"/>
              <a:gd name="adj3" fmla="val 16667"/>
            </a:avLst>
          </a:prstGeom>
          <a:solidFill>
            <a:srgbClr val="FFC000">
              <a:lumMod val="60000"/>
              <a:lumOff val="40000"/>
            </a:srgbClr>
          </a:solidFill>
          <a:ln w="57150" cap="flat" cmpd="sng" algn="ctr">
            <a:solidFill>
              <a:srgbClr val="0000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extrusionH="57150">
              <a:bevelT h="25400" prst="softRound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Covenant Calendar</a:t>
            </a:r>
            <a:endParaRPr kumimoji="0" lang="en-CA" sz="4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25225" y="2789853"/>
            <a:ext cx="10274351" cy="21605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  <a:prstDash val="sysDash"/>
          </a:ln>
          <a:effectLst>
            <a:glow rad="1270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920667" y="20127"/>
            <a:ext cx="355312" cy="357116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26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417837" y="6251508"/>
            <a:ext cx="4264090" cy="9331"/>
          </a:xfrm>
          <a:prstGeom prst="line">
            <a:avLst/>
          </a:prstGeom>
          <a:ln w="57150">
            <a:solidFill>
              <a:srgbClr val="00FF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43433" y="3544326"/>
            <a:ext cx="2524572" cy="1345360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 u="sng" dirty="0">
                <a:solidFill>
                  <a:schemeClr val="bg1"/>
                </a:solidFill>
              </a:rPr>
              <a:t>Lunar </a:t>
            </a:r>
            <a:r>
              <a:rPr lang="en-CA" sz="3600" b="1" u="sng" dirty="0" smtClean="0">
                <a:solidFill>
                  <a:schemeClr val="bg1"/>
                </a:solidFill>
              </a:rPr>
              <a:t/>
            </a:r>
            <a:br>
              <a:rPr lang="en-CA" sz="3600" b="1" u="sng" dirty="0" smtClean="0">
                <a:solidFill>
                  <a:schemeClr val="bg1"/>
                </a:solidFill>
              </a:rPr>
            </a:br>
            <a:r>
              <a:rPr lang="en-CA" sz="3600" b="1" u="sng" dirty="0" smtClean="0">
                <a:solidFill>
                  <a:schemeClr val="bg1"/>
                </a:solidFill>
              </a:rPr>
              <a:t>Passover</a:t>
            </a:r>
            <a:endParaRPr lang="en-CA" sz="36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808514" y="4077478"/>
            <a:ext cx="1021060" cy="25192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ular Callout 3"/>
          <p:cNvSpPr/>
          <p:nvPr/>
        </p:nvSpPr>
        <p:spPr>
          <a:xfrm>
            <a:off x="843433" y="1433245"/>
            <a:ext cx="2516712" cy="1254089"/>
          </a:xfrm>
          <a:prstGeom prst="wedgeRoundRectCallout">
            <a:avLst>
              <a:gd name="adj1" fmla="val 66367"/>
              <a:gd name="adj2" fmla="val 3195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6600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rgbClr val="660033"/>
                </a:solidFill>
              </a:rPr>
              <a:t>The # of Lunar days before the Tequfah!</a:t>
            </a:r>
            <a:endParaRPr lang="en-CA" sz="2400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05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8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8536" y="1395259"/>
            <a:ext cx="4176073" cy="50621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3d extrusionH="57150">
              <a:bevelT w="82550" h="38100" prst="coolSlant"/>
            </a:sp3d>
          </a:bodyPr>
          <a:lstStyle/>
          <a:p>
            <a:pPr lvl="0"/>
            <a:r>
              <a:rPr lang="en-CA" sz="2800" b="1" u="sng" dirty="0">
                <a:solidFill>
                  <a:srgbClr val="0000FF"/>
                </a:solidFill>
              </a:rPr>
              <a:t>7</a:t>
            </a:r>
            <a:r>
              <a:rPr lang="en-CA" sz="2800" b="1" u="sng" baseline="30000" dirty="0">
                <a:solidFill>
                  <a:srgbClr val="0000FF"/>
                </a:solidFill>
              </a:rPr>
              <a:t>th</a:t>
            </a:r>
            <a:r>
              <a:rPr lang="en-CA" sz="2800" b="1" dirty="0">
                <a:solidFill>
                  <a:srgbClr val="0000FF"/>
                </a:solidFill>
              </a:rPr>
              <a:t> </a:t>
            </a:r>
            <a:r>
              <a:rPr lang="en-CA" sz="2800" b="1" u="sng" dirty="0" smtClean="0">
                <a:solidFill>
                  <a:srgbClr val="FF0000"/>
                </a:solidFill>
              </a:rPr>
              <a:t>Lunar Passover </a:t>
            </a:r>
            <a:r>
              <a:rPr lang="en-CA" sz="1200" u="sng" dirty="0" smtClean="0">
                <a:solidFill>
                  <a:schemeClr val="bg1"/>
                </a:solidFill>
              </a:rPr>
              <a:t>(26)</a:t>
            </a:r>
            <a:r>
              <a:rPr lang="en-CA" sz="2800" b="1" u="sng" dirty="0" smtClean="0">
                <a:solidFill>
                  <a:srgbClr val="FF0000"/>
                </a:solidFill>
              </a:rPr>
              <a:t>14</a:t>
            </a:r>
          </a:p>
          <a:p>
            <a:pPr lvl="0"/>
            <a:r>
              <a:rPr lang="en-CA" sz="2800" b="1" dirty="0" smtClean="0">
                <a:solidFill>
                  <a:srgbClr val="660033"/>
                </a:solidFill>
              </a:rPr>
              <a:t>1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st</a:t>
            </a:r>
            <a:r>
              <a:rPr lang="en-CA" sz="2800" dirty="0" smtClean="0">
                <a:solidFill>
                  <a:prstClr val="black"/>
                </a:solidFill>
              </a:rPr>
              <a:t> </a:t>
            </a:r>
            <a:r>
              <a:rPr lang="en-CA" sz="2800" dirty="0">
                <a:solidFill>
                  <a:prstClr val="black"/>
                </a:solidFill>
              </a:rPr>
              <a:t>					   </a:t>
            </a:r>
            <a:r>
              <a:rPr lang="en-CA" sz="1200" dirty="0" smtClean="0">
                <a:solidFill>
                  <a:prstClr val="black"/>
                </a:solidFill>
              </a:rPr>
              <a:t>   (27) </a:t>
            </a:r>
            <a:r>
              <a:rPr lang="en-CA" sz="2800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15</a:t>
            </a:r>
            <a:endParaRPr lang="en-CA" sz="2800" dirty="0">
              <a:solidFill>
                <a:prstClr val="black"/>
              </a:solidFill>
              <a:effectLst>
                <a:glow rad="127000">
                  <a:srgbClr val="FFFF00"/>
                </a:glow>
              </a:effectLst>
            </a:endParaRPr>
          </a:p>
          <a:p>
            <a:r>
              <a:rPr lang="en-CA" sz="2800" b="1" dirty="0" smtClean="0">
                <a:solidFill>
                  <a:srgbClr val="660033"/>
                </a:solidFill>
              </a:rPr>
              <a:t>2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2800" dirty="0" smtClean="0">
                <a:solidFill>
                  <a:schemeClr val="bg1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(28)</a:t>
            </a:r>
            <a:r>
              <a:rPr lang="en-CA" sz="1200" dirty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16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3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rd</a:t>
            </a:r>
            <a:r>
              <a:rPr lang="en-CA" sz="2800" b="1" dirty="0" smtClean="0">
                <a:solidFill>
                  <a:schemeClr val="bg1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(29) 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17</a:t>
            </a:r>
            <a:r>
              <a:rPr lang="en-CA" sz="2800" dirty="0" smtClean="0">
                <a:solidFill>
                  <a:schemeClr val="bg1"/>
                </a:solidFill>
              </a:rPr>
              <a:t/>
            </a:r>
            <a:br>
              <a:rPr lang="en-CA" sz="2800" dirty="0" smtClean="0">
                <a:solidFill>
                  <a:schemeClr val="bg1"/>
                </a:solidFill>
              </a:rPr>
            </a:br>
            <a:r>
              <a:rPr lang="en-CA" sz="2800" b="1" dirty="0" smtClean="0">
                <a:solidFill>
                  <a:srgbClr val="660033"/>
                </a:solidFill>
              </a:rPr>
              <a:t>4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						</a:t>
            </a:r>
            <a:r>
              <a:rPr lang="en-CA" sz="1200" dirty="0" smtClean="0">
                <a:solidFill>
                  <a:schemeClr val="bg1"/>
                </a:solidFill>
              </a:rPr>
              <a:t>(30)</a:t>
            </a:r>
            <a:r>
              <a:rPr lang="en-CA" sz="1200" dirty="0" smtClean="0">
                <a:solidFill>
                  <a:srgbClr val="FF0000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18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5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rgbClr val="660033"/>
                </a:solidFill>
              </a:rPr>
              <a:t> 					 	</a:t>
            </a:r>
            <a:r>
              <a:rPr lang="en-CA" sz="1200" dirty="0" smtClean="0">
                <a:solidFill>
                  <a:schemeClr val="bg1"/>
                </a:solidFill>
              </a:rPr>
              <a:t>(31) 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19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6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rgbClr val="660033"/>
                </a:solidFill>
              </a:rPr>
              <a:t> 					</a:t>
            </a:r>
            <a:r>
              <a:rPr lang="en-CA" sz="2800" b="1" dirty="0">
                <a:solidFill>
                  <a:srgbClr val="660033"/>
                </a:solidFill>
              </a:rPr>
              <a:t> </a:t>
            </a:r>
            <a:r>
              <a:rPr lang="en-CA" sz="2800" b="1" dirty="0" smtClean="0">
                <a:solidFill>
                  <a:srgbClr val="660033"/>
                </a:solidFill>
              </a:rPr>
              <a:t> </a:t>
            </a:r>
            <a:r>
              <a:rPr lang="en-CA" sz="1200" dirty="0" smtClean="0">
                <a:solidFill>
                  <a:schemeClr val="bg1"/>
                </a:solidFill>
              </a:rPr>
              <a:t>(Apr 1)  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20</a:t>
            </a:r>
          </a:p>
          <a:p>
            <a:r>
              <a:rPr lang="en-CA" sz="2800" b="1" u="sng" dirty="0" smtClean="0">
                <a:solidFill>
                  <a:srgbClr val="0000FF"/>
                </a:solidFill>
              </a:rPr>
              <a:t>7</a:t>
            </a:r>
            <a:r>
              <a:rPr lang="en-CA" sz="28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2800" b="1" u="sng" dirty="0" smtClean="0">
                <a:solidFill>
                  <a:srgbClr val="0000FF"/>
                </a:solidFill>
              </a:rPr>
              <a:t> 					    </a:t>
            </a:r>
            <a:r>
              <a:rPr lang="en-CA" sz="1200" b="1" u="sng" dirty="0" smtClean="0">
                <a:solidFill>
                  <a:srgbClr val="0000FF"/>
                </a:solidFill>
              </a:rPr>
              <a:t> </a:t>
            </a:r>
            <a:r>
              <a:rPr lang="en-CA" sz="1200" u="sng" dirty="0" smtClean="0">
                <a:solidFill>
                  <a:srgbClr val="0000FF"/>
                </a:solidFill>
              </a:rPr>
              <a:t>(2)  </a:t>
            </a:r>
            <a:r>
              <a:rPr lang="en-CA" sz="2800" u="sng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21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1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st</a:t>
            </a:r>
            <a:r>
              <a:rPr lang="en-CA" sz="2800" dirty="0" smtClean="0">
                <a:solidFill>
                  <a:schemeClr val="bg1"/>
                </a:solidFill>
              </a:rPr>
              <a:t> 					    </a:t>
            </a:r>
            <a:r>
              <a:rPr lang="en-CA" sz="1200" dirty="0" smtClean="0">
                <a:solidFill>
                  <a:schemeClr val="bg1"/>
                </a:solidFill>
              </a:rPr>
              <a:t> (3)  </a:t>
            </a:r>
            <a:r>
              <a:rPr lang="en-CA" sz="2800" dirty="0" smtClean="0">
                <a:solidFill>
                  <a:schemeClr val="bg1"/>
                </a:solidFill>
              </a:rPr>
              <a:t>22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2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2800" dirty="0" smtClean="0">
                <a:solidFill>
                  <a:schemeClr val="bg1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(4)  </a:t>
            </a:r>
            <a:r>
              <a:rPr lang="en-CA" sz="2800" dirty="0" smtClean="0">
                <a:solidFill>
                  <a:schemeClr val="bg1"/>
                </a:solidFill>
              </a:rPr>
              <a:t>23</a:t>
            </a:r>
          </a:p>
          <a:p>
            <a:r>
              <a:rPr lang="en-CA" sz="28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27000">
                    <a:schemeClr val="accent5">
                      <a:lumMod val="75000"/>
                    </a:schemeClr>
                  </a:glow>
                </a:effectLst>
              </a:rPr>
              <a:t>3</a:t>
            </a:r>
            <a:r>
              <a:rPr lang="en-CA" sz="2800" b="1" baseline="300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27000">
                    <a:schemeClr val="accent5">
                      <a:lumMod val="75000"/>
                    </a:schemeClr>
                  </a:glow>
                </a:effectLst>
              </a:rPr>
              <a:t>rd</a:t>
            </a:r>
            <a:r>
              <a:rPr lang="en-CA" sz="2800" dirty="0" smtClean="0">
                <a:solidFill>
                  <a:schemeClr val="bg1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(5)  </a:t>
            </a:r>
            <a:r>
              <a:rPr lang="en-CA" sz="2800" dirty="0" smtClean="0">
                <a:solidFill>
                  <a:schemeClr val="bg1"/>
                </a:solidFill>
              </a:rPr>
              <a:t>24</a:t>
            </a:r>
          </a:p>
          <a:p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538" y="103007"/>
            <a:ext cx="4176072" cy="528667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dirty="0" smtClean="0"/>
              <a:t>Lunar Calendar CE 12</a:t>
            </a:r>
            <a:endParaRPr lang="en-CA" sz="3200" dirty="0"/>
          </a:p>
        </p:txBody>
      </p:sp>
      <p:sp>
        <p:nvSpPr>
          <p:cNvPr id="10" name="Rectangle 9"/>
          <p:cNvSpPr/>
          <p:nvPr/>
        </p:nvSpPr>
        <p:spPr>
          <a:xfrm>
            <a:off x="5223919" y="103007"/>
            <a:ext cx="6766977" cy="22914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3d extrusionH="57150">
              <a:bevelT w="82550" h="38100" prst="coolSlant"/>
            </a:sp3d>
          </a:bodyPr>
          <a:lstStyle/>
          <a:p>
            <a:r>
              <a:rPr lang="en-CA" sz="2800" b="1" dirty="0" smtClean="0">
                <a:solidFill>
                  <a:srgbClr val="FF0000"/>
                </a:solidFill>
              </a:rPr>
              <a:t>First</a:t>
            </a:r>
            <a:r>
              <a:rPr lang="en-CA" sz="2800" dirty="0" smtClean="0">
                <a:solidFill>
                  <a:schemeClr val="bg1"/>
                </a:solidFill>
              </a:rPr>
              <a:t> – have you noticed that the </a:t>
            </a:r>
            <a:r>
              <a:rPr lang="en-CA" sz="2800" b="1" dirty="0" smtClean="0">
                <a:solidFill>
                  <a:srgbClr val="FF0000"/>
                </a:solidFill>
              </a:rPr>
              <a:t>Lunar Passover</a:t>
            </a:r>
            <a:r>
              <a:rPr lang="en-CA" sz="2800" dirty="0" smtClean="0">
                <a:solidFill>
                  <a:schemeClr val="bg1"/>
                </a:solidFill>
              </a:rPr>
              <a:t> was on a 7</a:t>
            </a:r>
            <a:r>
              <a:rPr lang="en-CA" sz="2800" baseline="30000" dirty="0" smtClean="0">
                <a:solidFill>
                  <a:schemeClr val="bg1"/>
                </a:solidFill>
              </a:rPr>
              <a:t>th</a:t>
            </a:r>
            <a:r>
              <a:rPr lang="en-CA" sz="2800" dirty="0" smtClean="0">
                <a:solidFill>
                  <a:schemeClr val="bg1"/>
                </a:solidFill>
              </a:rPr>
              <a:t> day Sabbath? Remember that </a:t>
            </a:r>
            <a:r>
              <a:rPr lang="en-CA" sz="2800" dirty="0" smtClean="0">
                <a:solidFill>
                  <a:srgbClr val="0000FF"/>
                </a:solidFill>
              </a:rPr>
              <a:t>Passover by Covenant Count</a:t>
            </a:r>
            <a:r>
              <a:rPr lang="en-CA" sz="2800" dirty="0" smtClean="0">
                <a:solidFill>
                  <a:schemeClr val="bg1"/>
                </a:solidFill>
              </a:rPr>
              <a:t> with Joshua entering Canaan, </a:t>
            </a:r>
            <a:br>
              <a:rPr lang="en-CA" sz="2800" dirty="0" smtClean="0">
                <a:solidFill>
                  <a:schemeClr val="bg1"/>
                </a:solidFill>
              </a:rPr>
            </a:br>
            <a:r>
              <a:rPr lang="en-CA" sz="2800" dirty="0" smtClean="0">
                <a:solidFill>
                  <a:schemeClr val="bg1"/>
                </a:solidFill>
              </a:rPr>
              <a:t>was also on a 7</a:t>
            </a:r>
            <a:r>
              <a:rPr lang="en-CA" sz="2800" baseline="30000" dirty="0" smtClean="0">
                <a:solidFill>
                  <a:schemeClr val="bg1"/>
                </a:solidFill>
              </a:rPr>
              <a:t>th</a:t>
            </a:r>
            <a:r>
              <a:rPr lang="en-CA" sz="2800" dirty="0" smtClean="0">
                <a:solidFill>
                  <a:schemeClr val="bg1"/>
                </a:solidFill>
              </a:rPr>
              <a:t> Day Sabbath. </a:t>
            </a:r>
            <a:r>
              <a:rPr lang="en-CA" sz="2800" dirty="0" smtClean="0">
                <a:solidFill>
                  <a:srgbClr val="0000FF"/>
                </a:solidFill>
                <a:sym typeface="Wingdings" panose="05000000000000000000" pitchFamily="2" charset="2"/>
              </a:rPr>
              <a:t></a:t>
            </a:r>
            <a:r>
              <a:rPr lang="en-CA" sz="2800" dirty="0" smtClean="0">
                <a:solidFill>
                  <a:schemeClr val="bg1"/>
                </a:solidFill>
              </a:rPr>
              <a:t> 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536" y="826677"/>
            <a:ext cx="4176073" cy="4176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 smtClean="0">
                <a:solidFill>
                  <a:srgbClr val="660033"/>
                </a:solidFill>
              </a:rPr>
              <a:t>WEEK        (Cycles) 	  	MONTH</a:t>
            </a:r>
            <a:endParaRPr lang="en-CA" sz="2000" dirty="0">
              <a:solidFill>
                <a:srgbClr val="660033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53006" y="1200256"/>
            <a:ext cx="226503" cy="336313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49211" y="1193782"/>
            <a:ext cx="310393" cy="342787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e 17"/>
          <p:cNvSpPr/>
          <p:nvPr/>
        </p:nvSpPr>
        <p:spPr>
          <a:xfrm>
            <a:off x="4166647" y="1951348"/>
            <a:ext cx="876693" cy="2865747"/>
          </a:xfrm>
          <a:prstGeom prst="rightBrace">
            <a:avLst>
              <a:gd name="adj1" fmla="val 57494"/>
              <a:gd name="adj2" fmla="val 50000"/>
            </a:avLst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5223920" y="2525692"/>
            <a:ext cx="6000808" cy="22914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3d extrusionH="57150">
              <a:bevelT w="82550" h="38100" prst="coolSlant"/>
            </a:sp3d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>… at </a:t>
            </a:r>
            <a:r>
              <a:rPr lang="en-CA" sz="2800" dirty="0" smtClean="0">
                <a:solidFill>
                  <a:srgbClr val="FF0000"/>
                </a:solidFill>
              </a:rPr>
              <a:t>“</a:t>
            </a:r>
            <a:r>
              <a:rPr lang="en-CA" sz="2800" b="1" u="sng" dirty="0" smtClean="0">
                <a:solidFill>
                  <a:srgbClr val="FF0000"/>
                </a:solidFill>
              </a:rPr>
              <a:t>the</a:t>
            </a:r>
            <a:r>
              <a:rPr lang="en-CA" sz="2800" u="sng" dirty="0" smtClean="0">
                <a:solidFill>
                  <a:srgbClr val="FF0000"/>
                </a:solidFill>
              </a:rPr>
              <a:t> </a:t>
            </a:r>
            <a:r>
              <a:rPr lang="en-CA" sz="2800" b="1" u="sng" dirty="0" smtClean="0">
                <a:solidFill>
                  <a:srgbClr val="FF0000"/>
                </a:solidFill>
              </a:rPr>
              <a:t>Festival</a:t>
            </a:r>
            <a:r>
              <a:rPr lang="en-CA" sz="2800" b="1" dirty="0" smtClean="0">
                <a:solidFill>
                  <a:srgbClr val="FF0000"/>
                </a:solidFill>
              </a:rPr>
              <a:t>”</a:t>
            </a:r>
            <a:r>
              <a:rPr lang="en-CA" sz="2800" dirty="0" smtClean="0">
                <a:solidFill>
                  <a:schemeClr val="bg1"/>
                </a:solidFill>
              </a:rPr>
              <a:t> of the Pesach.</a:t>
            </a:r>
            <a:br>
              <a:rPr lang="en-CA" sz="2800" dirty="0" smtClean="0">
                <a:solidFill>
                  <a:schemeClr val="bg1"/>
                </a:solidFill>
              </a:rPr>
            </a:br>
            <a:r>
              <a:rPr lang="en-CA" sz="2800" dirty="0" smtClean="0">
                <a:solidFill>
                  <a:schemeClr val="bg1"/>
                </a:solidFill>
              </a:rPr>
              <a:t>… according to </a:t>
            </a:r>
            <a:r>
              <a:rPr lang="en-CA" sz="2800" dirty="0" smtClean="0">
                <a:solidFill>
                  <a:srgbClr val="FF0000"/>
                </a:solidFill>
              </a:rPr>
              <a:t>“</a:t>
            </a:r>
            <a:r>
              <a:rPr lang="en-CA" sz="2800" b="1" u="sng" dirty="0" smtClean="0">
                <a:solidFill>
                  <a:srgbClr val="FF0000"/>
                </a:solidFill>
              </a:rPr>
              <a:t>the practice of</a:t>
            </a:r>
            <a:r>
              <a:rPr lang="en-CA" sz="2800" b="1" dirty="0" smtClean="0">
                <a:solidFill>
                  <a:srgbClr val="FF0000"/>
                </a:solidFill>
              </a:rPr>
              <a:t>” 	</a:t>
            </a:r>
            <a:r>
              <a:rPr lang="en-CA" sz="2800" dirty="0" smtClean="0">
                <a:solidFill>
                  <a:schemeClr val="bg1"/>
                </a:solidFill>
              </a:rPr>
              <a:t>the Festival.  </a:t>
            </a:r>
            <a:r>
              <a:rPr lang="en-CA" sz="2400" dirty="0" smtClean="0">
                <a:solidFill>
                  <a:srgbClr val="00B050"/>
                </a:solidFill>
              </a:rPr>
              <a:t>(Luke 2:42b &amp; 43c)</a:t>
            </a:r>
          </a:p>
          <a:p>
            <a:r>
              <a:rPr lang="en-CA" sz="2800" dirty="0" smtClean="0">
                <a:solidFill>
                  <a:schemeClr val="bg1"/>
                </a:solidFill>
              </a:rPr>
              <a:t>The yellow highlights are the </a:t>
            </a:r>
            <a:r>
              <a:rPr lang="en-CA" sz="2800" b="1" u="sng" dirty="0" smtClean="0">
                <a:solidFill>
                  <a:srgbClr val="FF0000"/>
                </a:solidFill>
              </a:rPr>
              <a:t>Lunar</a:t>
            </a:r>
            <a:r>
              <a:rPr lang="en-CA" sz="2800" dirty="0" smtClean="0">
                <a:solidFill>
                  <a:schemeClr val="bg1"/>
                </a:solidFill>
              </a:rPr>
              <a:t> Feast of Unleavened Bread dates. </a:t>
            </a:r>
            <a:endParaRPr lang="en-CA" sz="28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166647" y="942680"/>
            <a:ext cx="1057272" cy="6975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468305" y="4948378"/>
            <a:ext cx="7522591" cy="17745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3d extrusionH="57150">
              <a:bevelT w="82550" h="38100" prst="coolSlant"/>
            </a:sp3d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>“And it came to be that after </a:t>
            </a:r>
            <a:r>
              <a:rPr lang="en-CA" sz="2800" b="1" u="sng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</a:rPr>
              <a:t>three days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that they found Him in the </a:t>
            </a:r>
            <a:r>
              <a:rPr lang="en-CA" sz="2800" dirty="0" err="1" smtClean="0">
                <a:solidFill>
                  <a:schemeClr val="bg1"/>
                </a:solidFill>
              </a:rPr>
              <a:t>Migdash</a:t>
            </a:r>
            <a:r>
              <a:rPr lang="en-CA" sz="2800" dirty="0" smtClean="0">
                <a:solidFill>
                  <a:schemeClr val="bg1"/>
                </a:solidFill>
              </a:rPr>
              <a:t>, sitting in the midst of the teachers, both listening to them and asking questions.”   </a:t>
            </a:r>
            <a:r>
              <a:rPr lang="en-CA" sz="2400" dirty="0" smtClean="0">
                <a:solidFill>
                  <a:srgbClr val="00B050"/>
                </a:solidFill>
              </a:rPr>
              <a:t>(Luke 2:46)</a:t>
            </a:r>
            <a:endParaRPr lang="en-CA" sz="2400" dirty="0">
              <a:solidFill>
                <a:srgbClr val="00B05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599278" y="4948378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1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037623" y="5325794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2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56492" y="5717447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3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6" name="Bent Arrow 25"/>
          <p:cNvSpPr/>
          <p:nvPr/>
        </p:nvSpPr>
        <p:spPr>
          <a:xfrm rot="16200000">
            <a:off x="1999974" y="4269537"/>
            <a:ext cx="538209" cy="4368476"/>
          </a:xfrm>
          <a:prstGeom prst="bentArrow">
            <a:avLst>
              <a:gd name="adj1" fmla="val 15733"/>
              <a:gd name="adj2" fmla="val 50000"/>
              <a:gd name="adj3" fmla="val 50000"/>
              <a:gd name="adj4" fmla="val 43750"/>
            </a:avLst>
          </a:prstGeom>
          <a:solidFill>
            <a:srgbClr val="00FFCC"/>
          </a:solidFill>
          <a:ln w="28575">
            <a:solidFill>
              <a:srgbClr val="FF33CC"/>
            </a:solidFill>
          </a:ln>
          <a:effectLst>
            <a:glow rad="127000">
              <a:schemeClr val="accent5">
                <a:lumMod val="75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972550" y="2836504"/>
            <a:ext cx="1944278" cy="1679050"/>
          </a:xfrm>
          <a:prstGeom prst="wedgeRoundRectCallout">
            <a:avLst>
              <a:gd name="adj1" fmla="val -58650"/>
              <a:gd name="adj2" fmla="val 116206"/>
              <a:gd name="adj3" fmla="val 16667"/>
            </a:avLst>
          </a:prstGeom>
          <a:solidFill>
            <a:schemeClr val="tx1">
              <a:lumMod val="65000"/>
            </a:schemeClr>
          </a:solidFill>
          <a:ln w="57150">
            <a:solidFill>
              <a:srgbClr val="6600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</a:rPr>
              <a:t>“On the </a:t>
            </a:r>
            <a:r>
              <a:rPr lang="en-CA" sz="3200" b="1" u="sng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</a:rPr>
              <a:t>third </a:t>
            </a:r>
            <a:r>
              <a:rPr lang="en-CA" sz="3200" b="1" u="sng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effectLst>
                  <a:glow rad="127000">
                    <a:srgbClr val="FFFF00"/>
                  </a:glow>
                </a:effectLst>
              </a:rPr>
              <a:t>c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effectLst>
                  <a:glow rad="127000">
                    <a:srgbClr val="FFFF00"/>
                  </a:glow>
                </a:effectLst>
              </a:rPr>
              <a:t>y</a:t>
            </a:r>
            <a:r>
              <a:rPr lang="en-CA" sz="3200" b="1" u="sng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effectLst>
                  <a:glow rad="127000">
                    <a:srgbClr val="FFFF00"/>
                  </a:glow>
                </a:effectLst>
              </a:rPr>
              <a:t>cle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effectLst>
                  <a:glow rad="127000">
                    <a:srgbClr val="FFFF00"/>
                  </a:glow>
                </a:effectLst>
              </a:rPr>
              <a:t>”</a:t>
            </a:r>
            <a:endParaRPr lang="en-CA" sz="3200" b="1" dirty="0">
              <a:ln>
                <a:solidFill>
                  <a:srgbClr val="0000FF"/>
                </a:solidFill>
              </a:ln>
              <a:solidFill>
                <a:srgbClr val="00FFCC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4914" y="103007"/>
            <a:ext cx="345982" cy="282471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27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3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  <p:bldP spid="22" grpId="0" animBg="1"/>
      <p:bldP spid="23" grpId="0" build="p" animBg="1"/>
      <p:bldP spid="24" grpId="0" build="p" animBg="1"/>
      <p:bldP spid="25" grpId="0" uiExpand="1" build="p" animBg="1"/>
      <p:bldP spid="26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8536" y="1395259"/>
            <a:ext cx="4176073" cy="50621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CA" sz="2800" b="1" u="sng" dirty="0">
                <a:solidFill>
                  <a:srgbClr val="0000FF"/>
                </a:solidFill>
              </a:rPr>
              <a:t>7</a:t>
            </a:r>
            <a:r>
              <a:rPr lang="en-CA" sz="2800" b="1" u="sng" baseline="30000" dirty="0">
                <a:solidFill>
                  <a:srgbClr val="0000FF"/>
                </a:solidFill>
              </a:rPr>
              <a:t>th</a:t>
            </a:r>
            <a:r>
              <a:rPr lang="en-CA" sz="2800" b="1" u="sng" dirty="0">
                <a:solidFill>
                  <a:srgbClr val="0000FF"/>
                </a:solidFill>
              </a:rPr>
              <a:t> </a:t>
            </a:r>
            <a:r>
              <a:rPr lang="en-CA" sz="2800" b="1" u="sng" dirty="0" smtClean="0">
                <a:solidFill>
                  <a:srgbClr val="0000FF"/>
                </a:solidFill>
              </a:rPr>
              <a:t>					    </a:t>
            </a:r>
            <a:r>
              <a:rPr lang="en-CA" sz="1200" u="sng" dirty="0" smtClean="0">
                <a:solidFill>
                  <a:schemeClr val="bg1"/>
                </a:solidFill>
              </a:rPr>
              <a:t>(26)</a:t>
            </a:r>
            <a:r>
              <a:rPr lang="en-CA" sz="2800" b="1" u="sng" dirty="0" smtClean="0">
                <a:solidFill>
                  <a:srgbClr val="FF0000"/>
                </a:solidFill>
              </a:rPr>
              <a:t>14</a:t>
            </a:r>
          </a:p>
          <a:p>
            <a:pPr lvl="0"/>
            <a:r>
              <a:rPr lang="en-CA" sz="2800" b="1" dirty="0" smtClean="0">
                <a:solidFill>
                  <a:srgbClr val="660033"/>
                </a:solidFill>
              </a:rPr>
              <a:t>1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st</a:t>
            </a:r>
            <a:r>
              <a:rPr lang="en-CA" sz="2800" dirty="0" smtClean="0">
                <a:solidFill>
                  <a:prstClr val="black"/>
                </a:solidFill>
              </a:rPr>
              <a:t> </a:t>
            </a:r>
            <a:r>
              <a:rPr lang="en-CA" sz="2800" dirty="0">
                <a:solidFill>
                  <a:prstClr val="black"/>
                </a:solidFill>
              </a:rPr>
              <a:t>					   </a:t>
            </a:r>
            <a:r>
              <a:rPr lang="en-CA" sz="1200" dirty="0" smtClean="0">
                <a:solidFill>
                  <a:prstClr val="black"/>
                </a:solidFill>
              </a:rPr>
              <a:t>   (27) </a:t>
            </a:r>
            <a:r>
              <a:rPr lang="en-CA" sz="2800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15</a:t>
            </a:r>
            <a:endParaRPr lang="en-CA" sz="2800" dirty="0">
              <a:solidFill>
                <a:prstClr val="black"/>
              </a:solidFill>
              <a:effectLst>
                <a:glow rad="127000">
                  <a:srgbClr val="FFFF00"/>
                </a:glow>
              </a:effectLst>
            </a:endParaRPr>
          </a:p>
          <a:p>
            <a:r>
              <a:rPr lang="en-CA" sz="2800" b="1" dirty="0" smtClean="0">
                <a:solidFill>
                  <a:srgbClr val="660033"/>
                </a:solidFill>
              </a:rPr>
              <a:t>2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2800" dirty="0" smtClean="0">
                <a:solidFill>
                  <a:schemeClr val="bg1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(28)</a:t>
            </a:r>
            <a:r>
              <a:rPr lang="en-CA" sz="1200" dirty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16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3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rd</a:t>
            </a:r>
            <a:r>
              <a:rPr lang="en-CA" sz="2800" b="1" dirty="0" smtClean="0">
                <a:solidFill>
                  <a:schemeClr val="bg1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(29) 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17</a:t>
            </a:r>
            <a:r>
              <a:rPr lang="en-CA" sz="2800" dirty="0" smtClean="0">
                <a:solidFill>
                  <a:schemeClr val="bg1"/>
                </a:solidFill>
              </a:rPr>
              <a:t/>
            </a:r>
            <a:br>
              <a:rPr lang="en-CA" sz="2800" dirty="0" smtClean="0">
                <a:solidFill>
                  <a:schemeClr val="bg1"/>
                </a:solidFill>
              </a:rPr>
            </a:br>
            <a:r>
              <a:rPr lang="en-CA" sz="2800" b="1" dirty="0" smtClean="0">
                <a:solidFill>
                  <a:srgbClr val="660033"/>
                </a:solidFill>
              </a:rPr>
              <a:t>4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						</a:t>
            </a:r>
            <a:r>
              <a:rPr lang="en-CA" sz="1200" dirty="0" smtClean="0">
                <a:solidFill>
                  <a:schemeClr val="bg1"/>
                </a:solidFill>
              </a:rPr>
              <a:t>(30)</a:t>
            </a:r>
            <a:r>
              <a:rPr lang="en-CA" sz="1200" dirty="0" smtClean="0">
                <a:solidFill>
                  <a:srgbClr val="FF0000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18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5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rgbClr val="660033"/>
                </a:solidFill>
              </a:rPr>
              <a:t> 					 	</a:t>
            </a:r>
            <a:r>
              <a:rPr lang="en-CA" sz="1200" dirty="0" smtClean="0">
                <a:solidFill>
                  <a:schemeClr val="bg1"/>
                </a:solidFill>
              </a:rPr>
              <a:t>(31) 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19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6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rgbClr val="660033"/>
                </a:solidFill>
              </a:rPr>
              <a:t> 					</a:t>
            </a:r>
            <a:r>
              <a:rPr lang="en-CA" sz="2800" b="1" dirty="0">
                <a:solidFill>
                  <a:srgbClr val="660033"/>
                </a:solidFill>
              </a:rPr>
              <a:t> </a:t>
            </a:r>
            <a:r>
              <a:rPr lang="en-CA" sz="2800" b="1" dirty="0" smtClean="0">
                <a:solidFill>
                  <a:srgbClr val="660033"/>
                </a:solidFill>
              </a:rPr>
              <a:t> </a:t>
            </a:r>
            <a:r>
              <a:rPr lang="en-CA" sz="1200" dirty="0" smtClean="0">
                <a:solidFill>
                  <a:schemeClr val="bg1"/>
                </a:solidFill>
              </a:rPr>
              <a:t>(Apr 1)  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20</a:t>
            </a:r>
          </a:p>
          <a:p>
            <a:r>
              <a:rPr lang="en-CA" sz="2800" b="1" u="sng" dirty="0" smtClean="0">
                <a:solidFill>
                  <a:srgbClr val="0000FF"/>
                </a:solidFill>
              </a:rPr>
              <a:t>7</a:t>
            </a:r>
            <a:r>
              <a:rPr lang="en-CA" sz="28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2800" b="1" u="sng" dirty="0" smtClean="0">
                <a:solidFill>
                  <a:srgbClr val="0000FF"/>
                </a:solidFill>
              </a:rPr>
              <a:t> 					    </a:t>
            </a:r>
            <a:r>
              <a:rPr lang="en-CA" sz="1200" b="1" u="sng" dirty="0" smtClean="0">
                <a:solidFill>
                  <a:srgbClr val="0000FF"/>
                </a:solidFill>
              </a:rPr>
              <a:t> </a:t>
            </a:r>
            <a:r>
              <a:rPr lang="en-CA" sz="1200" u="sng" dirty="0" smtClean="0">
                <a:solidFill>
                  <a:srgbClr val="0000FF"/>
                </a:solidFill>
              </a:rPr>
              <a:t>(2)  </a:t>
            </a:r>
            <a:r>
              <a:rPr lang="en-CA" sz="2800" u="sng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21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1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st</a:t>
            </a:r>
            <a:r>
              <a:rPr lang="en-CA" sz="2800" dirty="0" smtClean="0">
                <a:solidFill>
                  <a:schemeClr val="bg1"/>
                </a:solidFill>
              </a:rPr>
              <a:t> 					    </a:t>
            </a:r>
            <a:r>
              <a:rPr lang="en-CA" sz="1200" dirty="0" smtClean="0">
                <a:solidFill>
                  <a:schemeClr val="bg1"/>
                </a:solidFill>
              </a:rPr>
              <a:t> (3)  </a:t>
            </a:r>
            <a:r>
              <a:rPr lang="en-CA" sz="2800" dirty="0" smtClean="0">
                <a:solidFill>
                  <a:schemeClr val="bg1"/>
                </a:solidFill>
              </a:rPr>
              <a:t>22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2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2800" dirty="0" smtClean="0">
                <a:solidFill>
                  <a:schemeClr val="bg1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(4)  </a:t>
            </a:r>
            <a:r>
              <a:rPr lang="en-CA" sz="2800" dirty="0" smtClean="0">
                <a:solidFill>
                  <a:schemeClr val="bg1"/>
                </a:solidFill>
              </a:rPr>
              <a:t>23</a:t>
            </a:r>
          </a:p>
          <a:p>
            <a:r>
              <a:rPr lang="en-CA" sz="28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27000">
                    <a:schemeClr val="accent5">
                      <a:lumMod val="75000"/>
                    </a:schemeClr>
                  </a:glow>
                </a:effectLst>
              </a:rPr>
              <a:t>3</a:t>
            </a:r>
            <a:r>
              <a:rPr lang="en-CA" sz="2800" b="1" baseline="300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27000">
                    <a:schemeClr val="accent5">
                      <a:lumMod val="75000"/>
                    </a:schemeClr>
                  </a:glow>
                </a:effectLst>
              </a:rPr>
              <a:t>rd</a:t>
            </a:r>
            <a:r>
              <a:rPr lang="en-CA" sz="2800" dirty="0" smtClean="0">
                <a:solidFill>
                  <a:schemeClr val="bg1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(5)  </a:t>
            </a:r>
            <a:r>
              <a:rPr lang="en-CA" sz="2800" dirty="0" smtClean="0">
                <a:solidFill>
                  <a:schemeClr val="bg1"/>
                </a:solidFill>
              </a:rPr>
              <a:t>24</a:t>
            </a:r>
          </a:p>
          <a:p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538" y="103007"/>
            <a:ext cx="4176072" cy="528667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dirty="0"/>
              <a:t>Lunar Calendar CE 12</a:t>
            </a:r>
          </a:p>
        </p:txBody>
      </p:sp>
      <p:sp>
        <p:nvSpPr>
          <p:cNvPr id="9" name="Rectangle 8"/>
          <p:cNvSpPr/>
          <p:nvPr/>
        </p:nvSpPr>
        <p:spPr>
          <a:xfrm>
            <a:off x="188536" y="826677"/>
            <a:ext cx="4176073" cy="4176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 smtClean="0">
                <a:solidFill>
                  <a:srgbClr val="660033"/>
                </a:solidFill>
              </a:rPr>
              <a:t>WEEK    	(Cycles)	  	MONTH</a:t>
            </a:r>
            <a:endParaRPr lang="en-CA" sz="2000" dirty="0">
              <a:solidFill>
                <a:srgbClr val="660033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53006" y="1200256"/>
            <a:ext cx="226503" cy="336313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49211" y="1193782"/>
            <a:ext cx="310393" cy="342787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608525" y="4948378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1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046870" y="5325794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2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612478" y="5717447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3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6" name="Bent Arrow 25"/>
          <p:cNvSpPr/>
          <p:nvPr/>
        </p:nvSpPr>
        <p:spPr>
          <a:xfrm rot="15842350">
            <a:off x="2806908" y="3432037"/>
            <a:ext cx="538209" cy="5548713"/>
          </a:xfrm>
          <a:prstGeom prst="bentArrow">
            <a:avLst>
              <a:gd name="adj1" fmla="val 15733"/>
              <a:gd name="adj2" fmla="val 50000"/>
              <a:gd name="adj3" fmla="val 50000"/>
              <a:gd name="adj4" fmla="val 43750"/>
            </a:avLst>
          </a:prstGeom>
          <a:solidFill>
            <a:srgbClr val="00FFCC"/>
          </a:solidFill>
          <a:ln w="28575">
            <a:solidFill>
              <a:srgbClr val="FF33CC"/>
            </a:solidFill>
          </a:ln>
          <a:effectLst>
            <a:glow rad="127000">
              <a:schemeClr val="accent5">
                <a:lumMod val="75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897903" y="2901819"/>
            <a:ext cx="1944278" cy="1660389"/>
          </a:xfrm>
          <a:prstGeom prst="wedgeRoundRectCallout">
            <a:avLst>
              <a:gd name="adj1" fmla="val -53371"/>
              <a:gd name="adj2" fmla="val 115251"/>
              <a:gd name="adj3" fmla="val 16667"/>
            </a:avLst>
          </a:prstGeom>
          <a:solidFill>
            <a:schemeClr val="tx1">
              <a:lumMod val="65000"/>
            </a:schemeClr>
          </a:solidFill>
          <a:ln w="57150">
            <a:solidFill>
              <a:srgbClr val="6600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</a:rPr>
              <a:t>“On the </a:t>
            </a:r>
            <a:r>
              <a:rPr lang="en-CA" sz="3200" b="1" u="sng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</a:rPr>
              <a:t>third </a:t>
            </a:r>
            <a:r>
              <a:rPr lang="en-CA" sz="3200" b="1" u="sng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effectLst>
                  <a:glow rad="127000">
                    <a:srgbClr val="FFFF00"/>
                  </a:glow>
                </a:effectLst>
              </a:rPr>
              <a:t>c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effectLst>
                  <a:glow rad="127000">
                    <a:srgbClr val="FFFF00"/>
                  </a:glow>
                </a:effectLst>
              </a:rPr>
              <a:t>y</a:t>
            </a:r>
            <a:r>
              <a:rPr lang="en-CA" sz="3200" b="1" u="sng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effectLst>
                  <a:glow rad="127000">
                    <a:srgbClr val="FFFF00"/>
                  </a:glow>
                </a:effectLst>
              </a:rPr>
              <a:t>cle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effectLst>
                  <a:glow rad="127000">
                    <a:srgbClr val="FFFF00"/>
                  </a:glow>
                </a:effectLst>
              </a:rPr>
              <a:t>”</a:t>
            </a:r>
            <a:endParaRPr lang="en-CA" sz="3200" b="1" dirty="0">
              <a:ln>
                <a:solidFill>
                  <a:srgbClr val="0000FF"/>
                </a:solidFill>
              </a:ln>
              <a:solidFill>
                <a:srgbClr val="00FFCC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34355" y="0"/>
            <a:ext cx="357645" cy="259144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28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72612" y="4562209"/>
            <a:ext cx="369569" cy="1004315"/>
          </a:xfrm>
          <a:prstGeom prst="straightConnector1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737247" y="826676"/>
            <a:ext cx="6253649" cy="53722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3d extrusionH="57150">
              <a:bevelT w="82550" h="38100" prst="coolSlant"/>
            </a:sp3d>
          </a:bodyPr>
          <a:lstStyle/>
          <a:p>
            <a:pPr algn="ctr"/>
            <a:r>
              <a:rPr lang="en-CA" sz="2800" dirty="0" smtClean="0">
                <a:solidFill>
                  <a:srgbClr val="002060"/>
                </a:solidFill>
              </a:rPr>
              <a:t>It was the third cycle of the week and </a:t>
            </a:r>
            <a:r>
              <a:rPr lang="en-CA" sz="2800" dirty="0" smtClean="0">
                <a:solidFill>
                  <a:srgbClr val="0000FF"/>
                </a:solidFill>
              </a:rPr>
              <a:t>Yahusha</a:t>
            </a:r>
            <a:r>
              <a:rPr lang="en-CA" sz="2800" dirty="0" smtClean="0">
                <a:solidFill>
                  <a:srgbClr val="002060"/>
                </a:solidFill>
              </a:rPr>
              <a:t> was found in the </a:t>
            </a:r>
            <a:br>
              <a:rPr lang="en-CA" sz="2800" dirty="0" smtClean="0">
                <a:solidFill>
                  <a:srgbClr val="002060"/>
                </a:solidFill>
              </a:rPr>
            </a:br>
            <a:r>
              <a:rPr lang="en-CA" sz="2800" dirty="0" err="1" smtClean="0">
                <a:solidFill>
                  <a:srgbClr val="002060"/>
                </a:solidFill>
              </a:rPr>
              <a:t>Migdash</a:t>
            </a:r>
            <a:r>
              <a:rPr lang="en-CA" sz="2800" dirty="0" smtClean="0">
                <a:solidFill>
                  <a:srgbClr val="002060"/>
                </a:solidFill>
              </a:rPr>
              <a:t> (Tabernacle) by His distraught earthly parents.</a:t>
            </a:r>
          </a:p>
          <a:p>
            <a:endParaRPr lang="en-CA" sz="2800" dirty="0" smtClean="0">
              <a:solidFill>
                <a:srgbClr val="002060"/>
              </a:solidFill>
            </a:endParaRPr>
          </a:p>
          <a:p>
            <a:pPr algn="ctr"/>
            <a:r>
              <a:rPr lang="en-CA" sz="2800" dirty="0" smtClean="0">
                <a:solidFill>
                  <a:srgbClr val="660033"/>
                </a:solidFill>
              </a:rPr>
              <a:t>And having seen Him they were amazed. And His mother said to Him, </a:t>
            </a:r>
            <a:r>
              <a:rPr lang="en-CA" sz="2800" i="1" dirty="0" smtClean="0">
                <a:solidFill>
                  <a:schemeClr val="accent5">
                    <a:lumMod val="75000"/>
                  </a:schemeClr>
                </a:solidFill>
              </a:rPr>
              <a:t>“Ben </a:t>
            </a:r>
            <a:r>
              <a:rPr lang="en-CA" sz="2400" i="1" dirty="0" smtClean="0">
                <a:solidFill>
                  <a:schemeClr val="accent5">
                    <a:lumMod val="75000"/>
                  </a:schemeClr>
                </a:solidFill>
              </a:rPr>
              <a:t>[Son] </a:t>
            </a:r>
            <a:r>
              <a:rPr lang="en-CA" sz="2800" i="1" dirty="0" smtClean="0">
                <a:solidFill>
                  <a:schemeClr val="accent5">
                    <a:lumMod val="75000"/>
                  </a:schemeClr>
                </a:solidFill>
              </a:rPr>
              <a:t>why have you done this to us? See, Your father and I have been anxiously seeking you!  </a:t>
            </a:r>
            <a:r>
              <a:rPr lang="en-CA" sz="2400" dirty="0" smtClean="0">
                <a:solidFill>
                  <a:srgbClr val="00B050"/>
                </a:solidFill>
              </a:rPr>
              <a:t>Luke 2:48</a:t>
            </a:r>
          </a:p>
          <a:p>
            <a:endParaRPr lang="en-CA" sz="2800" dirty="0">
              <a:solidFill>
                <a:srgbClr val="00B050"/>
              </a:solidFill>
            </a:endParaRPr>
          </a:p>
          <a:p>
            <a:r>
              <a:rPr lang="en-CA" sz="2800" dirty="0" smtClean="0">
                <a:solidFill>
                  <a:srgbClr val="002060"/>
                </a:solidFill>
              </a:rPr>
              <a:t>To which </a:t>
            </a:r>
            <a:r>
              <a:rPr lang="en-CA" sz="2800" dirty="0" smtClean="0">
                <a:solidFill>
                  <a:srgbClr val="0000FF"/>
                </a:solidFill>
              </a:rPr>
              <a:t>Yahusha</a:t>
            </a:r>
            <a:r>
              <a:rPr lang="en-CA" sz="2800" dirty="0" smtClean="0">
                <a:solidFill>
                  <a:srgbClr val="002060"/>
                </a:solidFill>
              </a:rPr>
              <a:t> answered -</a:t>
            </a:r>
            <a:endParaRPr lang="en-CA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3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8536" y="1395259"/>
            <a:ext cx="4176073" cy="50621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CA" sz="2800" b="1" u="sng" dirty="0">
                <a:solidFill>
                  <a:srgbClr val="0000FF"/>
                </a:solidFill>
              </a:rPr>
              <a:t>7</a:t>
            </a:r>
            <a:r>
              <a:rPr lang="en-CA" sz="2800" b="1" u="sng" baseline="30000" dirty="0">
                <a:solidFill>
                  <a:srgbClr val="0000FF"/>
                </a:solidFill>
              </a:rPr>
              <a:t>th</a:t>
            </a:r>
            <a:r>
              <a:rPr lang="en-CA" sz="2800" b="1" u="sng" dirty="0">
                <a:solidFill>
                  <a:srgbClr val="0000FF"/>
                </a:solidFill>
              </a:rPr>
              <a:t> </a:t>
            </a:r>
            <a:r>
              <a:rPr lang="en-CA" sz="2800" b="1" u="sng" dirty="0" smtClean="0">
                <a:solidFill>
                  <a:srgbClr val="0000FF"/>
                </a:solidFill>
              </a:rPr>
              <a:t>					    </a:t>
            </a:r>
            <a:r>
              <a:rPr lang="en-CA" sz="1200" u="sng" dirty="0" smtClean="0">
                <a:solidFill>
                  <a:schemeClr val="bg1"/>
                </a:solidFill>
              </a:rPr>
              <a:t>(26)</a:t>
            </a:r>
            <a:r>
              <a:rPr lang="en-CA" sz="2800" b="1" u="sng" dirty="0" smtClean="0">
                <a:solidFill>
                  <a:srgbClr val="FF0000"/>
                </a:solidFill>
              </a:rPr>
              <a:t>14</a:t>
            </a:r>
          </a:p>
          <a:p>
            <a:pPr lvl="0"/>
            <a:r>
              <a:rPr lang="en-CA" sz="2800" b="1" dirty="0" smtClean="0">
                <a:solidFill>
                  <a:srgbClr val="660033"/>
                </a:solidFill>
              </a:rPr>
              <a:t>1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st</a:t>
            </a:r>
            <a:r>
              <a:rPr lang="en-CA" sz="2800" dirty="0" smtClean="0">
                <a:solidFill>
                  <a:prstClr val="black"/>
                </a:solidFill>
              </a:rPr>
              <a:t> </a:t>
            </a:r>
            <a:r>
              <a:rPr lang="en-CA" sz="2800" dirty="0">
                <a:solidFill>
                  <a:prstClr val="black"/>
                </a:solidFill>
              </a:rPr>
              <a:t>					   </a:t>
            </a:r>
            <a:r>
              <a:rPr lang="en-CA" sz="1200" dirty="0" smtClean="0">
                <a:solidFill>
                  <a:prstClr val="black"/>
                </a:solidFill>
              </a:rPr>
              <a:t>   (27) </a:t>
            </a:r>
            <a:r>
              <a:rPr lang="en-CA" sz="2800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15</a:t>
            </a:r>
            <a:endParaRPr lang="en-CA" sz="2800" dirty="0">
              <a:solidFill>
                <a:prstClr val="black"/>
              </a:solidFill>
              <a:effectLst>
                <a:glow rad="127000">
                  <a:srgbClr val="FFFF00"/>
                </a:glow>
              </a:effectLst>
            </a:endParaRPr>
          </a:p>
          <a:p>
            <a:r>
              <a:rPr lang="en-CA" sz="2800" b="1" dirty="0" smtClean="0">
                <a:solidFill>
                  <a:srgbClr val="660033"/>
                </a:solidFill>
              </a:rPr>
              <a:t>2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2800" dirty="0" smtClean="0">
                <a:solidFill>
                  <a:schemeClr val="bg1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(28)</a:t>
            </a:r>
            <a:r>
              <a:rPr lang="en-CA" sz="1200" dirty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16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3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rd</a:t>
            </a:r>
            <a:r>
              <a:rPr lang="en-CA" sz="2800" b="1" dirty="0" smtClean="0">
                <a:solidFill>
                  <a:schemeClr val="bg1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(29) 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17</a:t>
            </a:r>
            <a:r>
              <a:rPr lang="en-CA" sz="2800" dirty="0" smtClean="0">
                <a:solidFill>
                  <a:schemeClr val="bg1"/>
                </a:solidFill>
              </a:rPr>
              <a:t/>
            </a:r>
            <a:br>
              <a:rPr lang="en-CA" sz="2800" dirty="0" smtClean="0">
                <a:solidFill>
                  <a:schemeClr val="bg1"/>
                </a:solidFill>
              </a:rPr>
            </a:br>
            <a:r>
              <a:rPr lang="en-CA" sz="2800" b="1" dirty="0" smtClean="0">
                <a:solidFill>
                  <a:srgbClr val="660033"/>
                </a:solidFill>
              </a:rPr>
              <a:t>4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						</a:t>
            </a:r>
            <a:r>
              <a:rPr lang="en-CA" sz="1200" dirty="0" smtClean="0">
                <a:solidFill>
                  <a:schemeClr val="bg1"/>
                </a:solidFill>
              </a:rPr>
              <a:t>(30)</a:t>
            </a:r>
            <a:r>
              <a:rPr lang="en-CA" sz="1200" dirty="0" smtClean="0">
                <a:solidFill>
                  <a:srgbClr val="FF0000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18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5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rgbClr val="660033"/>
                </a:solidFill>
              </a:rPr>
              <a:t> 					 	</a:t>
            </a:r>
            <a:r>
              <a:rPr lang="en-CA" sz="1200" dirty="0" smtClean="0">
                <a:solidFill>
                  <a:schemeClr val="bg1"/>
                </a:solidFill>
              </a:rPr>
              <a:t>(31) 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19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6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rgbClr val="660033"/>
                </a:solidFill>
              </a:rPr>
              <a:t> 					</a:t>
            </a:r>
            <a:r>
              <a:rPr lang="en-CA" sz="2800" b="1" dirty="0">
                <a:solidFill>
                  <a:srgbClr val="660033"/>
                </a:solidFill>
              </a:rPr>
              <a:t> </a:t>
            </a:r>
            <a:r>
              <a:rPr lang="en-CA" sz="2800" b="1" dirty="0" smtClean="0">
                <a:solidFill>
                  <a:srgbClr val="660033"/>
                </a:solidFill>
              </a:rPr>
              <a:t> </a:t>
            </a:r>
            <a:r>
              <a:rPr lang="en-CA" sz="1200" dirty="0" smtClean="0">
                <a:solidFill>
                  <a:schemeClr val="bg1"/>
                </a:solidFill>
              </a:rPr>
              <a:t>(Apr 1)  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20</a:t>
            </a:r>
          </a:p>
          <a:p>
            <a:r>
              <a:rPr lang="en-CA" sz="2800" b="1" u="sng" dirty="0" smtClean="0">
                <a:solidFill>
                  <a:srgbClr val="0000FF"/>
                </a:solidFill>
              </a:rPr>
              <a:t>7</a:t>
            </a:r>
            <a:r>
              <a:rPr lang="en-CA" sz="28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2800" b="1" u="sng" dirty="0" smtClean="0">
                <a:solidFill>
                  <a:srgbClr val="0000FF"/>
                </a:solidFill>
              </a:rPr>
              <a:t> 					    </a:t>
            </a:r>
            <a:r>
              <a:rPr lang="en-CA" sz="1200" b="1" u="sng" dirty="0" smtClean="0">
                <a:solidFill>
                  <a:srgbClr val="0000FF"/>
                </a:solidFill>
              </a:rPr>
              <a:t> </a:t>
            </a:r>
            <a:r>
              <a:rPr lang="en-CA" sz="1200" u="sng" dirty="0" smtClean="0">
                <a:solidFill>
                  <a:srgbClr val="0000FF"/>
                </a:solidFill>
              </a:rPr>
              <a:t>(2)  </a:t>
            </a:r>
            <a:r>
              <a:rPr lang="en-CA" sz="2800" u="sng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21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1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st</a:t>
            </a:r>
            <a:r>
              <a:rPr lang="en-CA" sz="2800" dirty="0" smtClean="0">
                <a:solidFill>
                  <a:schemeClr val="bg1"/>
                </a:solidFill>
              </a:rPr>
              <a:t> 					    </a:t>
            </a:r>
            <a:r>
              <a:rPr lang="en-CA" sz="1200" dirty="0" smtClean="0">
                <a:solidFill>
                  <a:schemeClr val="bg1"/>
                </a:solidFill>
              </a:rPr>
              <a:t> (3)  </a:t>
            </a:r>
            <a:r>
              <a:rPr lang="en-CA" sz="2800" dirty="0" smtClean="0">
                <a:solidFill>
                  <a:schemeClr val="bg1"/>
                </a:solidFill>
              </a:rPr>
              <a:t>22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2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2800" dirty="0" smtClean="0">
                <a:solidFill>
                  <a:schemeClr val="bg1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(4)  </a:t>
            </a:r>
            <a:r>
              <a:rPr lang="en-CA" sz="2800" dirty="0" smtClean="0">
                <a:solidFill>
                  <a:schemeClr val="bg1"/>
                </a:solidFill>
              </a:rPr>
              <a:t>23</a:t>
            </a:r>
          </a:p>
          <a:p>
            <a:r>
              <a:rPr lang="en-CA" sz="28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27000">
                    <a:schemeClr val="accent5">
                      <a:lumMod val="75000"/>
                    </a:schemeClr>
                  </a:glow>
                </a:effectLst>
              </a:rPr>
              <a:t>3</a:t>
            </a:r>
            <a:r>
              <a:rPr lang="en-CA" sz="2800" b="1" baseline="300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27000">
                    <a:schemeClr val="accent5">
                      <a:lumMod val="75000"/>
                    </a:schemeClr>
                  </a:glow>
                </a:effectLst>
              </a:rPr>
              <a:t>rd</a:t>
            </a:r>
            <a:r>
              <a:rPr lang="en-CA" sz="2800" dirty="0" smtClean="0">
                <a:solidFill>
                  <a:schemeClr val="bg1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(5)  </a:t>
            </a:r>
            <a:r>
              <a:rPr lang="en-CA" sz="2800" dirty="0" smtClean="0">
                <a:solidFill>
                  <a:schemeClr val="bg1"/>
                </a:solidFill>
              </a:rPr>
              <a:t>24</a:t>
            </a:r>
          </a:p>
          <a:p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538" y="103007"/>
            <a:ext cx="4176072" cy="528667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dirty="0" smtClean="0"/>
              <a:t>Lunar Calendar CE 12</a:t>
            </a:r>
            <a:endParaRPr lang="en-CA" sz="3200" dirty="0"/>
          </a:p>
        </p:txBody>
      </p:sp>
      <p:sp>
        <p:nvSpPr>
          <p:cNvPr id="9" name="Rectangle 8"/>
          <p:cNvSpPr/>
          <p:nvPr/>
        </p:nvSpPr>
        <p:spPr>
          <a:xfrm>
            <a:off x="188536" y="826677"/>
            <a:ext cx="4176073" cy="4176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 smtClean="0">
                <a:solidFill>
                  <a:srgbClr val="660033"/>
                </a:solidFill>
              </a:rPr>
              <a:t>WEEK        (Cycles)	  	MONTH</a:t>
            </a:r>
            <a:endParaRPr lang="en-CA" sz="2000" dirty="0">
              <a:solidFill>
                <a:srgbClr val="660033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53006" y="1200256"/>
            <a:ext cx="226503" cy="336313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49211" y="1193782"/>
            <a:ext cx="310393" cy="342787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032830" y="631674"/>
            <a:ext cx="3727050" cy="36968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3d extrusionH="57150">
              <a:bevelT w="38100" h="38100"/>
            </a:sp3d>
          </a:bodyPr>
          <a:lstStyle/>
          <a:p>
            <a:pPr algn="ctr"/>
            <a:r>
              <a:rPr lang="en-CA" sz="2400" dirty="0" smtClean="0">
                <a:solidFill>
                  <a:srgbClr val="002060"/>
                </a:solidFill>
              </a:rPr>
              <a:t>And He said unto them, </a:t>
            </a:r>
            <a:r>
              <a:rPr lang="en-CA" sz="2400" dirty="0" smtClean="0">
                <a:solidFill>
                  <a:srgbClr val="0000FF"/>
                </a:solidFill>
              </a:rPr>
              <a:t>“Why were you seeking me?...	</a:t>
            </a:r>
            <a:r>
              <a:rPr lang="en-CA" sz="2800" dirty="0">
                <a:solidFill>
                  <a:srgbClr val="0000FF"/>
                </a:solidFill>
              </a:rPr>
              <a:t> </a:t>
            </a:r>
            <a:r>
              <a:rPr lang="en-CA" sz="2000" dirty="0" smtClean="0">
                <a:solidFill>
                  <a:srgbClr val="002060"/>
                </a:solidFill>
              </a:rPr>
              <a:t>Luke 2:29</a:t>
            </a:r>
          </a:p>
          <a:p>
            <a:pPr algn="ctr"/>
            <a:r>
              <a:rPr lang="en-CA" sz="1200" dirty="0" smtClean="0">
                <a:solidFill>
                  <a:srgbClr val="0000FF"/>
                </a:solidFill>
              </a:rPr>
              <a:t> </a:t>
            </a:r>
            <a:r>
              <a:rPr lang="en-CA" sz="2800" dirty="0" smtClean="0">
                <a:solidFill>
                  <a:srgbClr val="002060"/>
                </a:solidFill>
              </a:rPr>
              <a:t/>
            </a:r>
            <a:br>
              <a:rPr lang="en-CA" sz="2800" dirty="0" smtClean="0">
                <a:solidFill>
                  <a:srgbClr val="002060"/>
                </a:solidFill>
              </a:rPr>
            </a:br>
            <a:r>
              <a:rPr lang="en-CA" sz="2400" dirty="0" smtClean="0">
                <a:solidFill>
                  <a:srgbClr val="00B050"/>
                </a:solidFill>
              </a:rPr>
              <a:t>Was </a:t>
            </a:r>
            <a:r>
              <a:rPr lang="en-CA" sz="2400" dirty="0" smtClean="0">
                <a:solidFill>
                  <a:srgbClr val="0000FF"/>
                </a:solidFill>
              </a:rPr>
              <a:t>Yahusha</a:t>
            </a:r>
            <a:r>
              <a:rPr lang="en-CA" sz="2400" dirty="0" smtClean="0">
                <a:solidFill>
                  <a:srgbClr val="00B050"/>
                </a:solidFill>
              </a:rPr>
              <a:t> insinuating that </a:t>
            </a:r>
            <a:r>
              <a:rPr lang="en-CA" sz="2400" b="1" u="sng" dirty="0" smtClean="0">
                <a:solidFill>
                  <a:srgbClr val="00B050"/>
                </a:solidFill>
              </a:rPr>
              <a:t>they should have very well known</a:t>
            </a:r>
            <a:r>
              <a:rPr lang="en-CA" sz="2400" dirty="0" smtClean="0">
                <a:solidFill>
                  <a:srgbClr val="00B050"/>
                </a:solidFill>
              </a:rPr>
              <a:t> of His whereabouts? </a:t>
            </a:r>
            <a:br>
              <a:rPr lang="en-CA" sz="2400" dirty="0" smtClean="0">
                <a:solidFill>
                  <a:srgbClr val="00B050"/>
                </a:solidFill>
              </a:rPr>
            </a:br>
            <a:r>
              <a:rPr lang="en-CA" sz="2400" dirty="0" smtClean="0">
                <a:solidFill>
                  <a:srgbClr val="00B050"/>
                </a:solidFill>
              </a:rPr>
              <a:t>Not because He was lost, </a:t>
            </a:r>
            <a:r>
              <a:rPr lang="en-CA" sz="24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BUT BECAUSE</a:t>
            </a:r>
            <a:r>
              <a:rPr lang="en-CA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CA" sz="2400" dirty="0" smtClean="0">
                <a:solidFill>
                  <a:srgbClr val="FF0000"/>
                </a:solidFill>
              </a:rPr>
              <a:t>-</a:t>
            </a:r>
            <a:r>
              <a:rPr lang="en-CA" sz="2400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CA" sz="2800" dirty="0" smtClean="0">
                <a:solidFill>
                  <a:srgbClr val="002060"/>
                </a:solidFill>
              </a:rPr>
              <a:t/>
            </a:r>
            <a:br>
              <a:rPr lang="en-CA" sz="2800" dirty="0" smtClean="0">
                <a:solidFill>
                  <a:srgbClr val="002060"/>
                </a:solidFill>
              </a:rPr>
            </a:br>
            <a:r>
              <a:rPr lang="en-CA" sz="2800" dirty="0" smtClean="0">
                <a:solidFill>
                  <a:srgbClr val="660033"/>
                </a:solidFill>
              </a:rPr>
              <a:t/>
            </a:r>
            <a:br>
              <a:rPr lang="en-CA" sz="2800" dirty="0" smtClean="0">
                <a:solidFill>
                  <a:srgbClr val="660033"/>
                </a:solidFill>
              </a:rPr>
            </a:br>
            <a:endParaRPr lang="en-CA" sz="2800" dirty="0">
              <a:solidFill>
                <a:srgbClr val="660033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580532" y="4948378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1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018877" y="5325794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2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84485" y="5717447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3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6" name="Bent Arrow 25"/>
          <p:cNvSpPr/>
          <p:nvPr/>
        </p:nvSpPr>
        <p:spPr>
          <a:xfrm rot="15842350">
            <a:off x="2806908" y="3432037"/>
            <a:ext cx="538209" cy="5548713"/>
          </a:xfrm>
          <a:prstGeom prst="bentArrow">
            <a:avLst>
              <a:gd name="adj1" fmla="val 15733"/>
              <a:gd name="adj2" fmla="val 50000"/>
              <a:gd name="adj3" fmla="val 50000"/>
              <a:gd name="adj4" fmla="val 43750"/>
            </a:avLst>
          </a:prstGeom>
          <a:solidFill>
            <a:srgbClr val="00FFCC"/>
          </a:solidFill>
          <a:ln w="28575">
            <a:solidFill>
              <a:srgbClr val="FF33CC"/>
            </a:solidFill>
          </a:ln>
          <a:effectLst>
            <a:glow rad="127000">
              <a:schemeClr val="accent5">
                <a:lumMod val="75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897903" y="2752531"/>
            <a:ext cx="1944278" cy="1809678"/>
          </a:xfrm>
          <a:prstGeom prst="wedgeRoundRectCallout">
            <a:avLst>
              <a:gd name="adj1" fmla="val -54811"/>
              <a:gd name="adj2" fmla="val 112545"/>
              <a:gd name="adj3" fmla="val 16667"/>
            </a:avLst>
          </a:prstGeom>
          <a:solidFill>
            <a:schemeClr val="tx1">
              <a:lumMod val="65000"/>
            </a:schemeClr>
          </a:solidFill>
          <a:ln w="57150"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</a:rPr>
              <a:t>“On the </a:t>
            </a:r>
            <a:r>
              <a:rPr lang="en-CA" sz="3200" b="1" u="sng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</a:rPr>
              <a:t>third </a:t>
            </a:r>
            <a:r>
              <a:rPr lang="en-CA" sz="3200" b="1" u="sng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effectLst>
                  <a:glow rad="127000">
                    <a:srgbClr val="FFFF00"/>
                  </a:glow>
                </a:effectLst>
              </a:rPr>
              <a:t>c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effectLst>
                  <a:glow rad="127000">
                    <a:srgbClr val="FFFF00"/>
                  </a:glow>
                </a:effectLst>
              </a:rPr>
              <a:t>y</a:t>
            </a:r>
            <a:r>
              <a:rPr lang="en-CA" sz="3200" b="1" u="sng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effectLst>
                  <a:glow rad="127000">
                    <a:srgbClr val="FFFF00"/>
                  </a:glow>
                </a:effectLst>
              </a:rPr>
              <a:t>cle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effectLst>
                  <a:glow rad="127000">
                    <a:srgbClr val="FFFF00"/>
                  </a:glow>
                </a:effectLst>
              </a:rPr>
              <a:t>”</a:t>
            </a:r>
            <a:endParaRPr lang="en-CA" sz="3200" b="1" dirty="0">
              <a:ln>
                <a:solidFill>
                  <a:srgbClr val="0000FF"/>
                </a:solidFill>
              </a:ln>
              <a:solidFill>
                <a:srgbClr val="00FFCC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36688" y="0"/>
            <a:ext cx="355312" cy="291802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29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43444" y="4606845"/>
            <a:ext cx="6916920" cy="1762735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err="1">
                <a:solidFill>
                  <a:srgbClr val="0000FF"/>
                </a:solidFill>
              </a:rPr>
              <a:t>Wyste</a:t>
            </a:r>
            <a:r>
              <a:rPr lang="en-US" sz="3600" dirty="0">
                <a:solidFill>
                  <a:srgbClr val="0000FF"/>
                </a:solidFill>
              </a:rPr>
              <a:t> ye not, that </a:t>
            </a:r>
            <a:r>
              <a:rPr lang="en-US" sz="3600" b="1" u="sng" dirty="0">
                <a:solidFill>
                  <a:srgbClr val="0000FF"/>
                </a:solidFill>
              </a:rPr>
              <a:t>I must </a:t>
            </a:r>
            <a:r>
              <a:rPr lang="en-US" sz="3600" b="1" dirty="0">
                <a:solidFill>
                  <a:srgbClr val="0000FF"/>
                </a:solidFill>
              </a:rPr>
              <a:t>g</a:t>
            </a:r>
            <a:r>
              <a:rPr lang="en-US" sz="3600" b="1" u="sng" dirty="0">
                <a:solidFill>
                  <a:srgbClr val="0000FF"/>
                </a:solidFill>
              </a:rPr>
              <a:t>o about my fathers </a:t>
            </a:r>
            <a:r>
              <a:rPr lang="en-US" sz="3600" b="1" u="sng" dirty="0" err="1">
                <a:solidFill>
                  <a:srgbClr val="0000FF"/>
                </a:solidFill>
              </a:rPr>
              <a:t>businesse</a:t>
            </a:r>
            <a:r>
              <a:rPr lang="en-US" sz="3600" dirty="0">
                <a:solidFill>
                  <a:srgbClr val="0000FF"/>
                </a:solidFill>
              </a:rPr>
              <a:t>?”    </a:t>
            </a:r>
            <a:r>
              <a:rPr lang="en-US" sz="2800" dirty="0">
                <a:solidFill>
                  <a:srgbClr val="00B050"/>
                </a:solidFill>
              </a:rPr>
              <a:t>Luke </a:t>
            </a:r>
            <a:r>
              <a:rPr lang="en-US" sz="2800" dirty="0" smtClean="0">
                <a:solidFill>
                  <a:srgbClr val="00B050"/>
                </a:solidFill>
              </a:rPr>
              <a:t>2:49  </a:t>
            </a:r>
            <a:r>
              <a:rPr lang="en-US" dirty="0" smtClean="0">
                <a:solidFill>
                  <a:srgbClr val="660033"/>
                </a:solidFill>
              </a:rPr>
              <a:t>		</a:t>
            </a:r>
            <a:r>
              <a:rPr lang="en-US" sz="1400" dirty="0" smtClean="0">
                <a:solidFill>
                  <a:srgbClr val="660033"/>
                </a:solidFill>
              </a:rPr>
              <a:t>Bishop’s 1538</a:t>
            </a:r>
            <a:endParaRPr lang="en-CA" sz="1400" dirty="0"/>
          </a:p>
        </p:txBody>
      </p:sp>
      <p:pic>
        <p:nvPicPr>
          <p:cNvPr id="5122" name="Picture 2" descr="C:\Users\Rae\Desktop\mary joseph find Yahusha 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077" y="1182715"/>
            <a:ext cx="3139630" cy="3139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16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FF0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4" y="552230"/>
            <a:ext cx="11224239" cy="5722070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  <a:sp3d extrusionH="57150">
              <a:bevelT h="25400" prst="softRound"/>
            </a:sp3d>
          </a:bodyPr>
          <a:lstStyle/>
          <a:p>
            <a:pPr marL="0" indent="0">
              <a:buNone/>
            </a:pPr>
            <a:endParaRPr lang="en-CA" sz="1600" u="sng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CA" sz="4000" u="sng" dirty="0" smtClean="0">
                <a:solidFill>
                  <a:srgbClr val="0000FF"/>
                </a:solidFill>
              </a:rPr>
              <a:t>Yah</a:t>
            </a:r>
            <a:r>
              <a:rPr lang="en-CA" sz="4000" dirty="0" smtClean="0">
                <a:solidFill>
                  <a:srgbClr val="0000FF"/>
                </a:solidFill>
              </a:rPr>
              <a:t>usha, at the age of 12 years, </a:t>
            </a:r>
            <a:br>
              <a:rPr lang="en-CA" sz="4000" dirty="0" smtClean="0">
                <a:solidFill>
                  <a:srgbClr val="0000FF"/>
                </a:solidFill>
              </a:rPr>
            </a:br>
            <a:r>
              <a:rPr lang="en-CA" sz="4000" dirty="0" smtClean="0">
                <a:solidFill>
                  <a:srgbClr val="0000FF"/>
                </a:solidFill>
              </a:rPr>
              <a:t>positively fulfilled </a:t>
            </a:r>
            <a:r>
              <a:rPr lang="en-CA" sz="4000" dirty="0" smtClean="0">
                <a:solidFill>
                  <a:srgbClr val="0000FF"/>
                </a:solidFill>
              </a:rPr>
              <a:t>prophecy</a:t>
            </a:r>
            <a:r>
              <a:rPr lang="en-CA" sz="4000" dirty="0" smtClean="0">
                <a:solidFill>
                  <a:srgbClr val="0000FF"/>
                </a:solidFill>
              </a:rPr>
              <a:t>. </a:t>
            </a:r>
            <a:r>
              <a:rPr lang="en-CA" sz="4800" dirty="0" smtClean="0">
                <a:solidFill>
                  <a:srgbClr val="0000FF"/>
                </a:solidFill>
              </a:rPr>
              <a:t/>
            </a:r>
            <a:br>
              <a:rPr lang="en-CA" sz="4800" dirty="0" smtClean="0">
                <a:solidFill>
                  <a:srgbClr val="0000FF"/>
                </a:solidFill>
              </a:rPr>
            </a:br>
            <a:r>
              <a:rPr lang="en-CA" sz="4800" dirty="0" smtClean="0">
                <a:solidFill>
                  <a:srgbClr val="0000FF"/>
                </a:solidFill>
              </a:rPr>
              <a:t>     </a:t>
            </a:r>
            <a:r>
              <a:rPr lang="en-CA" sz="3600" dirty="0" smtClean="0">
                <a:solidFill>
                  <a:srgbClr val="0000FF"/>
                </a:solidFill>
              </a:rPr>
              <a:t>(Come in My Name.)</a:t>
            </a:r>
          </a:p>
          <a:p>
            <a:pPr marL="0" indent="0">
              <a:buNone/>
            </a:pPr>
            <a:r>
              <a:rPr lang="en-CA" sz="18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CA" sz="3200" dirty="0" smtClean="0">
                <a:solidFill>
                  <a:srgbClr val="0000FF"/>
                </a:solidFill>
              </a:rPr>
              <a:t>Yahusha, at the age of responsibility, </a:t>
            </a:r>
            <a:r>
              <a:rPr lang="en-CA" sz="3200" dirty="0" smtClean="0">
                <a:solidFill>
                  <a:schemeClr val="bg1"/>
                </a:solidFill>
              </a:rPr>
              <a:t> 	</a:t>
            </a:r>
            <a:br>
              <a:rPr lang="en-CA" sz="3200" dirty="0" smtClean="0">
                <a:solidFill>
                  <a:schemeClr val="bg1"/>
                </a:solidFill>
              </a:rPr>
            </a:br>
            <a:r>
              <a:rPr lang="en-CA" sz="3200" dirty="0" smtClean="0">
                <a:solidFill>
                  <a:schemeClr val="bg1"/>
                </a:solidFill>
              </a:rPr>
              <a:t>wasted no time in exposing His mission on this earth.</a:t>
            </a:r>
          </a:p>
          <a:p>
            <a:r>
              <a:rPr lang="en-CA" sz="3200" dirty="0" smtClean="0">
                <a:solidFill>
                  <a:schemeClr val="bg1"/>
                </a:solidFill>
              </a:rPr>
              <a:t>When</a:t>
            </a:r>
            <a:r>
              <a:rPr lang="en-CA" sz="3200" dirty="0" smtClean="0">
                <a:solidFill>
                  <a:srgbClr val="0000FF"/>
                </a:solidFill>
              </a:rPr>
              <a:t> Yahusha, </a:t>
            </a:r>
            <a:r>
              <a:rPr lang="en-CA" sz="3200" dirty="0" smtClean="0">
                <a:solidFill>
                  <a:schemeClr val="bg1"/>
                </a:solidFill>
              </a:rPr>
              <a:t>being</a:t>
            </a:r>
            <a:r>
              <a:rPr lang="en-CA" sz="3200" dirty="0" smtClean="0">
                <a:solidFill>
                  <a:srgbClr val="0000FF"/>
                </a:solidFill>
              </a:rPr>
              <a:t> </a:t>
            </a:r>
            <a:r>
              <a:rPr lang="en-CA" sz="3200" dirty="0" smtClean="0">
                <a:solidFill>
                  <a:schemeClr val="bg1"/>
                </a:solidFill>
              </a:rPr>
              <a:t>next to death declared – </a:t>
            </a:r>
            <a:r>
              <a:rPr lang="en-CA" sz="3200" dirty="0" smtClean="0">
                <a:solidFill>
                  <a:srgbClr val="0000FF"/>
                </a:solidFill>
              </a:rPr>
              <a:t>“It has been accomplished,” </a:t>
            </a:r>
            <a:r>
              <a:rPr lang="en-CA" sz="3200" b="1" u="sng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WHAT WAS IT</a:t>
            </a:r>
            <a:r>
              <a:rPr lang="en-CA" sz="3200" b="1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r>
              <a:rPr lang="en-CA" sz="3200" u="sng" dirty="0" smtClean="0">
                <a:solidFill>
                  <a:schemeClr val="bg1"/>
                </a:solidFill>
              </a:rPr>
              <a:t>that was accomplished</a:t>
            </a:r>
            <a:r>
              <a:rPr lang="en-CA" sz="3200" dirty="0" smtClean="0">
                <a:solidFill>
                  <a:schemeClr val="bg1"/>
                </a:solidFill>
              </a:rPr>
              <a:t>? </a:t>
            </a:r>
            <a:r>
              <a:rPr lang="en-CA" sz="3200" dirty="0" smtClean="0">
                <a:solidFill>
                  <a:srgbClr val="0000FF"/>
                </a:solidFill>
              </a:rPr>
              <a:t/>
            </a:r>
            <a:br>
              <a:rPr lang="en-CA" sz="3200" dirty="0" smtClean="0">
                <a:solidFill>
                  <a:srgbClr val="0000FF"/>
                </a:solidFill>
              </a:rPr>
            </a:br>
            <a:r>
              <a:rPr lang="en-CA" sz="3200" dirty="0" smtClean="0">
                <a:solidFill>
                  <a:srgbClr val="0000FF"/>
                </a:solidFill>
              </a:rPr>
              <a:t>			</a:t>
            </a:r>
            <a:r>
              <a:rPr lang="en-CA" sz="3200" dirty="0">
                <a:solidFill>
                  <a:srgbClr val="0000FF"/>
                </a:solidFill>
              </a:rPr>
              <a:t/>
            </a:r>
            <a:br>
              <a:rPr lang="en-CA" sz="3200" dirty="0">
                <a:solidFill>
                  <a:srgbClr val="0000FF"/>
                </a:solidFill>
              </a:rPr>
            </a:br>
            <a:r>
              <a:rPr lang="en-CA" sz="3200" dirty="0" smtClean="0">
                <a:solidFill>
                  <a:srgbClr val="0000FF"/>
                </a:solidFill>
              </a:rPr>
              <a:t>	</a:t>
            </a:r>
            <a:r>
              <a:rPr lang="en-CA" sz="5400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Algerian" pitchFamily="82" charset="0"/>
              </a:rPr>
              <a:t>Read John 5:30  </a:t>
            </a:r>
            <a:r>
              <a:rPr lang="en-CA" sz="4000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Algerian" pitchFamily="82" charset="0"/>
              </a:rPr>
              <a:t>(NEXT SLIDE) </a:t>
            </a:r>
            <a:endParaRPr lang="en-CA" sz="4000" dirty="0">
              <a:ln>
                <a:solidFill>
                  <a:srgbClr val="002060"/>
                </a:solidFill>
              </a:ln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13060" y="0"/>
            <a:ext cx="292968" cy="342405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Rae\Desktop\Yah age 12 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56603" y="412490"/>
            <a:ext cx="3546389" cy="338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46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84375" y="301657"/>
            <a:ext cx="11623250" cy="62876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 … that I had to be </a:t>
            </a:r>
            <a:r>
              <a:rPr lang="en-US" sz="2800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in My Father’s house</a:t>
            </a:r>
            <a:r>
              <a:rPr lang="en-US" sz="2800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?”    </a:t>
            </a:r>
            <a:r>
              <a:rPr lang="en-US" sz="2800" dirty="0" smtClean="0">
                <a:solidFill>
                  <a:srgbClr val="00B050"/>
                </a:solidFill>
              </a:rPr>
              <a:t>Luke 2:49   </a:t>
            </a:r>
            <a:r>
              <a:rPr lang="en-US" sz="2800" dirty="0" smtClean="0">
                <a:solidFill>
                  <a:srgbClr val="002060"/>
                </a:solidFill>
              </a:rPr>
              <a:t>NASB</a:t>
            </a:r>
            <a:r>
              <a:rPr lang="en-US" sz="2800" dirty="0" smtClean="0">
                <a:solidFill>
                  <a:srgbClr val="00B050"/>
                </a:solidFill>
              </a:rPr>
              <a:t/>
            </a:r>
            <a:br>
              <a:rPr lang="en-US" sz="2800" dirty="0" smtClean="0">
                <a:solidFill>
                  <a:srgbClr val="00B050"/>
                </a:solidFill>
              </a:rPr>
            </a:br>
            <a:r>
              <a:rPr lang="en-US" sz="2800" dirty="0" smtClean="0">
                <a:solidFill>
                  <a:srgbClr val="660033"/>
                </a:solidFill>
              </a:rPr>
              <a:t/>
            </a:r>
            <a:br>
              <a:rPr lang="en-US" sz="2800" dirty="0" smtClean="0">
                <a:solidFill>
                  <a:srgbClr val="660033"/>
                </a:solidFill>
              </a:rPr>
            </a:br>
            <a:r>
              <a:rPr lang="en-US" sz="2800" dirty="0" smtClean="0">
                <a:solidFill>
                  <a:srgbClr val="660033"/>
                </a:solidFill>
              </a:rPr>
              <a:t/>
            </a:r>
            <a:br>
              <a:rPr lang="en-US" sz="2800" dirty="0" smtClean="0">
                <a:solidFill>
                  <a:srgbClr val="660033"/>
                </a:solidFill>
              </a:rPr>
            </a:br>
            <a:r>
              <a:rPr lang="en-US" sz="2800" dirty="0" smtClean="0">
                <a:solidFill>
                  <a:srgbClr val="660033"/>
                </a:solidFill>
              </a:rPr>
              <a:t>        It was the </a:t>
            </a:r>
            <a:r>
              <a:rPr lang="en-US" sz="2800" b="1" dirty="0" smtClean="0">
                <a:solidFill>
                  <a:srgbClr val="660033"/>
                </a:solidFill>
                <a:effectLst>
                  <a:glow rad="127000">
                    <a:srgbClr val="FFFF00"/>
                  </a:glow>
                </a:effectLst>
              </a:rPr>
              <a:t>3</a:t>
            </a:r>
            <a:r>
              <a:rPr lang="en-US" sz="2800" b="1" baseline="30000" dirty="0" smtClean="0">
                <a:solidFill>
                  <a:srgbClr val="660033"/>
                </a:solidFill>
                <a:effectLst>
                  <a:glow rad="127000">
                    <a:srgbClr val="FFFF00"/>
                  </a:glow>
                </a:effectLst>
              </a:rPr>
              <a:t>rd</a:t>
            </a:r>
            <a:r>
              <a:rPr lang="en-US" sz="2800" dirty="0" smtClean="0">
                <a:solidFill>
                  <a:srgbClr val="660033"/>
                </a:solidFill>
              </a:rPr>
              <a:t> cycle in that </a:t>
            </a:r>
            <a:r>
              <a:rPr lang="en-US" sz="2800" b="1" dirty="0" smtClean="0">
                <a:ln>
                  <a:solidFill>
                    <a:srgbClr val="00FF99"/>
                  </a:solidFill>
                </a:ln>
                <a:solidFill>
                  <a:srgbClr val="002060"/>
                </a:solidFill>
              </a:rPr>
              <a:t>highly specific week!</a:t>
            </a:r>
            <a:r>
              <a:rPr lang="en-US" sz="2800" b="1" dirty="0" smtClean="0">
                <a:solidFill>
                  <a:srgbClr val="660033"/>
                </a:solidFill>
              </a:rPr>
              <a:t/>
            </a:r>
            <a:br>
              <a:rPr lang="en-US" sz="2800" b="1" dirty="0" smtClean="0">
                <a:solidFill>
                  <a:srgbClr val="660033"/>
                </a:solidFill>
              </a:rPr>
            </a:br>
            <a:r>
              <a:rPr lang="en-US" sz="2800" dirty="0" smtClean="0">
                <a:solidFill>
                  <a:srgbClr val="660033"/>
                </a:solidFill>
              </a:rPr>
              <a:t>  </a:t>
            </a:r>
          </a:p>
          <a:p>
            <a:r>
              <a:rPr lang="en-US" sz="2800" dirty="0" smtClean="0">
                <a:solidFill>
                  <a:srgbClr val="660033"/>
                </a:solidFill>
              </a:rPr>
              <a:t>What is the very sad documentation in the next verse?   </a:t>
            </a:r>
            <a:r>
              <a:rPr lang="en-US" b="1" dirty="0" smtClean="0">
                <a:solidFill>
                  <a:srgbClr val="00B050"/>
                </a:solidFill>
              </a:rPr>
              <a:t>(Luke 2:50)</a:t>
            </a:r>
            <a:r>
              <a:rPr lang="en-US" sz="2800" b="1" dirty="0">
                <a:solidFill>
                  <a:srgbClr val="00B050"/>
                </a:solidFill>
              </a:rPr>
              <a:t/>
            </a:r>
            <a:br>
              <a:rPr lang="en-US" sz="2800" b="1" dirty="0">
                <a:solidFill>
                  <a:srgbClr val="00B050"/>
                </a:solidFill>
              </a:rPr>
            </a:br>
            <a:r>
              <a:rPr lang="en-US" sz="2800" b="1" dirty="0" smtClean="0">
                <a:solidFill>
                  <a:srgbClr val="00B050"/>
                </a:solidFill>
              </a:rPr>
              <a:t>   </a:t>
            </a:r>
            <a:r>
              <a:rPr lang="en-US" sz="2800" dirty="0" smtClean="0">
                <a:solidFill>
                  <a:srgbClr val="FF0000"/>
                </a:solidFill>
              </a:rPr>
              <a:t>But </a:t>
            </a:r>
            <a:r>
              <a:rPr lang="en-US" sz="2800" u="sng" dirty="0">
                <a:solidFill>
                  <a:srgbClr val="FF0000"/>
                </a:solidFill>
              </a:rPr>
              <a:t>they did not understand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u="sng" dirty="0" smtClean="0">
                <a:solidFill>
                  <a:srgbClr val="0000FF"/>
                </a:solidFill>
              </a:rPr>
              <a:t>THE WORD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which </a:t>
            </a:r>
            <a:r>
              <a:rPr lang="en-US" sz="2800" dirty="0">
                <a:solidFill>
                  <a:srgbClr val="FF0000"/>
                </a:solidFill>
              </a:rPr>
              <a:t>He spoke to </a:t>
            </a:r>
            <a:r>
              <a:rPr lang="en-US" sz="2800" dirty="0" smtClean="0">
                <a:solidFill>
                  <a:srgbClr val="FF0000"/>
                </a:solidFill>
              </a:rPr>
              <a:t>them.    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        </a:t>
            </a:r>
            <a:r>
              <a:rPr lang="en-US" sz="2800" dirty="0" smtClean="0">
                <a:solidFill>
                  <a:srgbClr val="0000FF"/>
                </a:solidFill>
              </a:rPr>
              <a:t>Yahusha’s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earthly parents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They did not understand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the counterfeit deception of </a:t>
            </a:r>
            <a:r>
              <a:rPr lang="en-US" sz="2800" b="1" u="sng" dirty="0" smtClean="0">
                <a:solidFill>
                  <a:srgbClr val="FF0000"/>
                </a:solidFill>
              </a:rPr>
              <a:t>the lunar </a:t>
            </a:r>
            <a:r>
              <a:rPr lang="en-US" sz="2800" b="1" dirty="0" smtClean="0">
                <a:solidFill>
                  <a:srgbClr val="FF0000"/>
                </a:solidFill>
              </a:rPr>
              <a:t>	</a:t>
            </a:r>
            <a:r>
              <a:rPr lang="en-US" sz="2800" b="1" u="sng" dirty="0" smtClean="0">
                <a:solidFill>
                  <a:srgbClr val="FF0000"/>
                </a:solidFill>
              </a:rPr>
              <a:t>calendar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that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had quietly </a:t>
            </a:r>
            <a:r>
              <a:rPr lang="en-US" sz="2800" b="1" u="sng" dirty="0" smtClean="0">
                <a:solidFill>
                  <a:srgbClr val="FF0000"/>
                </a:solidFill>
              </a:rPr>
              <a:t>usur</a:t>
            </a:r>
            <a:r>
              <a:rPr lang="en-US" sz="2800" b="1" dirty="0" smtClean="0">
                <a:solidFill>
                  <a:srgbClr val="FF0000"/>
                </a:solidFill>
              </a:rPr>
              <a:t>p</a:t>
            </a:r>
            <a:r>
              <a:rPr lang="en-US" sz="2800" b="1" u="sng" dirty="0" smtClean="0">
                <a:solidFill>
                  <a:srgbClr val="FF0000"/>
                </a:solidFill>
              </a:rPr>
              <a:t>ed their alle</a:t>
            </a:r>
            <a:r>
              <a:rPr lang="en-US" sz="2800" b="1" dirty="0" smtClean="0">
                <a:solidFill>
                  <a:srgbClr val="FF0000"/>
                </a:solidFill>
              </a:rPr>
              <a:t>g</a:t>
            </a:r>
            <a:r>
              <a:rPr lang="en-US" sz="2800" b="1" u="sng" dirty="0" smtClean="0">
                <a:solidFill>
                  <a:srgbClr val="FF0000"/>
                </a:solidFill>
              </a:rPr>
              <a:t>iance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to </a:t>
            </a:r>
            <a:r>
              <a:rPr lang="en-US" sz="2800" dirty="0" smtClean="0">
                <a:solidFill>
                  <a:srgbClr val="0000FF"/>
                </a:solidFill>
              </a:rPr>
              <a:t>Yahuah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and </a:t>
            </a:r>
            <a:b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	had misplaced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&amp;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diverted their worship to an evil god – Ha Satan!</a:t>
            </a:r>
            <a:endParaRPr lang="en-CA" sz="2800" dirty="0">
              <a:solidFill>
                <a:srgbClr val="660033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282046" y="1280937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1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705493" y="1280937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2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128940" y="1280937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3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851639" y="9855"/>
            <a:ext cx="348163" cy="291802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rgbClr val="002060"/>
                </a:solidFill>
              </a:rPr>
              <a:t>30</a:t>
            </a:fld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4850" y="4217436"/>
            <a:ext cx="9512768" cy="690466"/>
          </a:xfrm>
          <a:prstGeom prst="rect">
            <a:avLst/>
          </a:prstGeom>
          <a:solidFill>
            <a:schemeClr val="accent2"/>
          </a:solidFill>
          <a:ln w="57150">
            <a:solidFill>
              <a:srgbClr val="33CC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effectLst>
                  <a:glow rad="127000">
                    <a:srgbClr val="00FFCC"/>
                  </a:glow>
                </a:effectLst>
              </a:rPr>
              <a:t>did not understand</a:t>
            </a:r>
            <a:r>
              <a:rPr lang="en-US" sz="2800" b="1" dirty="0">
                <a:solidFill>
                  <a:srgbClr val="FF0000"/>
                </a:solidFill>
                <a:effectLst>
                  <a:glow rad="127000">
                    <a:srgbClr val="00FFCC"/>
                  </a:glow>
                </a:effectLst>
              </a:rPr>
              <a:t> </a:t>
            </a:r>
            <a:r>
              <a:rPr lang="en-US" sz="2800" dirty="0">
                <a:solidFill>
                  <a:srgbClr val="D17DF9">
                    <a:lumMod val="75000"/>
                  </a:srgbClr>
                </a:solidFill>
              </a:rPr>
              <a:t>the </a:t>
            </a:r>
            <a:r>
              <a:rPr lang="en-US" sz="2800" dirty="0" err="1">
                <a:solidFill>
                  <a:srgbClr val="D17DF9">
                    <a:lumMod val="75000"/>
                  </a:srgbClr>
                </a:solidFill>
              </a:rPr>
              <a:t>MelchiTzedek</a:t>
            </a:r>
            <a:r>
              <a:rPr lang="en-US" sz="2800" dirty="0">
                <a:solidFill>
                  <a:srgbClr val="D17DF9">
                    <a:lumMod val="75000"/>
                  </a:srgbClr>
                </a:solidFill>
              </a:rPr>
              <a:t> Administration!</a:t>
            </a:r>
            <a:endParaRPr lang="en-CA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536302" y="1095842"/>
            <a:ext cx="3415004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12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84375" y="301657"/>
            <a:ext cx="11623250" cy="62876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3d extrusionH="57150">
              <a:bevelT w="82550" h="38100" prst="coolSlant"/>
            </a:sp3d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 … </a:t>
            </a:r>
            <a:r>
              <a:rPr lang="en-US" sz="2800" b="1" u="sng" dirty="0" smtClean="0">
                <a:solidFill>
                  <a:srgbClr val="0000FF"/>
                </a:solidFill>
              </a:rPr>
              <a:t>I </a:t>
            </a:r>
            <a:r>
              <a:rPr lang="en-US" sz="2800" b="1" u="sng" dirty="0">
                <a:solidFill>
                  <a:srgbClr val="0000FF"/>
                </a:solidFill>
              </a:rPr>
              <a:t>must go about M</a:t>
            </a:r>
            <a:r>
              <a:rPr lang="en-US" sz="2800" b="1" u="sng" dirty="0" smtClean="0">
                <a:solidFill>
                  <a:srgbClr val="0000FF"/>
                </a:solidFill>
              </a:rPr>
              <a:t>y Father’s business</a:t>
            </a:r>
            <a:r>
              <a:rPr lang="en-US" sz="2800" dirty="0" smtClean="0">
                <a:solidFill>
                  <a:srgbClr val="0000FF"/>
                </a:solidFill>
              </a:rPr>
              <a:t>?”    </a:t>
            </a:r>
            <a:r>
              <a:rPr lang="en-US" sz="2800" dirty="0" smtClean="0">
                <a:solidFill>
                  <a:srgbClr val="00B050"/>
                </a:solidFill>
              </a:rPr>
              <a:t>Luke 2:49    </a:t>
            </a:r>
            <a:r>
              <a:rPr lang="en-US" sz="2800" dirty="0" smtClean="0">
                <a:solidFill>
                  <a:srgbClr val="002060"/>
                </a:solidFill>
              </a:rPr>
              <a:t>KJV</a:t>
            </a:r>
            <a:r>
              <a:rPr lang="en-US" sz="2800" dirty="0" smtClean="0">
                <a:solidFill>
                  <a:srgbClr val="00B050"/>
                </a:solidFill>
              </a:rPr>
              <a:t/>
            </a:r>
            <a:br>
              <a:rPr lang="en-US" sz="2800" dirty="0" smtClean="0">
                <a:solidFill>
                  <a:srgbClr val="00B050"/>
                </a:solidFill>
              </a:rPr>
            </a:br>
            <a:r>
              <a:rPr lang="en-US" sz="2800" dirty="0" smtClean="0">
                <a:solidFill>
                  <a:srgbClr val="660033"/>
                </a:solidFill>
              </a:rPr>
              <a:t/>
            </a:r>
            <a:br>
              <a:rPr lang="en-US" sz="2800" dirty="0" smtClean="0">
                <a:solidFill>
                  <a:srgbClr val="660033"/>
                </a:solidFill>
              </a:rPr>
            </a:br>
            <a:r>
              <a:rPr lang="en-US" sz="2800" dirty="0" smtClean="0">
                <a:solidFill>
                  <a:srgbClr val="660033"/>
                </a:solidFill>
              </a:rPr>
              <a:t/>
            </a:r>
            <a:br>
              <a:rPr lang="en-US" sz="2800" dirty="0" smtClean="0">
                <a:solidFill>
                  <a:srgbClr val="660033"/>
                </a:solidFill>
              </a:rPr>
            </a:b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They did not understand that </a:t>
            </a:r>
            <a:r>
              <a:rPr lang="en-US" sz="2800" dirty="0" smtClean="0">
                <a:solidFill>
                  <a:srgbClr val="0000FF"/>
                </a:solidFill>
              </a:rPr>
              <a:t>Yahusha, </a:t>
            </a:r>
            <a:r>
              <a:rPr lang="en-US" sz="2800" b="1" i="1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The Word</a:t>
            </a:r>
            <a:r>
              <a:rPr lang="en-US" sz="2800" b="1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,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was preparing to be the next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MelchiTzedek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u="sng" dirty="0" smtClean="0">
                <a:solidFill>
                  <a:schemeClr val="accent5">
                    <a:lumMod val="75000"/>
                  </a:schemeClr>
                </a:solidFill>
              </a:rPr>
              <a:t>Kohen Ha </a:t>
            </a:r>
            <a:r>
              <a:rPr lang="en-US" sz="2800" u="sng" dirty="0" err="1" smtClean="0">
                <a:solidFill>
                  <a:schemeClr val="accent5">
                    <a:lumMod val="75000"/>
                  </a:schemeClr>
                </a:solidFill>
              </a:rPr>
              <a:t>Gadol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en-US" sz="2800" b="1" u="sng" dirty="0" smtClean="0">
                <a:solidFill>
                  <a:srgbClr val="0000FF"/>
                </a:solidFill>
              </a:rPr>
              <a:t>must execute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800" dirty="0" err="1" smtClean="0">
                <a:solidFill>
                  <a:srgbClr val="00B050"/>
                </a:solidFill>
              </a:rPr>
              <a:t>Exo</a:t>
            </a:r>
            <a:r>
              <a:rPr lang="en-US" sz="2800" dirty="0" smtClean="0">
                <a:solidFill>
                  <a:srgbClr val="00B050"/>
                </a:solidFill>
              </a:rPr>
              <a:t> 23:14-17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perfectly!</a:t>
            </a:r>
          </a:p>
          <a:p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WHY must </a:t>
            </a:r>
            <a:r>
              <a:rPr lang="en-US" sz="2800" dirty="0" smtClean="0">
                <a:solidFill>
                  <a:srgbClr val="0000FF"/>
                </a:solidFill>
              </a:rPr>
              <a:t>Yahusha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observe </a:t>
            </a:r>
            <a:r>
              <a:rPr lang="en-US" sz="2800" dirty="0" err="1" smtClean="0">
                <a:solidFill>
                  <a:srgbClr val="00B050"/>
                </a:solidFill>
              </a:rPr>
              <a:t>Exo</a:t>
            </a:r>
            <a:r>
              <a:rPr lang="en-US" sz="2800" dirty="0" smtClean="0">
                <a:solidFill>
                  <a:srgbClr val="00B050"/>
                </a:solidFill>
              </a:rPr>
              <a:t> 23:14-17</a:t>
            </a:r>
            <a:br>
              <a:rPr lang="en-US" sz="2800" dirty="0" smtClean="0">
                <a:solidFill>
                  <a:srgbClr val="00B050"/>
                </a:solidFill>
              </a:rPr>
            </a:br>
            <a:r>
              <a:rPr lang="en-US" sz="2800" dirty="0" smtClean="0">
                <a:solidFill>
                  <a:srgbClr val="00B050"/>
                </a:solidFill>
              </a:rPr>
              <a:t>				 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Arial Black" panose="020B0A04020102020204" pitchFamily="34" charset="0"/>
              </a:rPr>
              <a:t>EXACTLY, INCLUDING PROPER TIMING?</a:t>
            </a:r>
          </a:p>
          <a:p>
            <a:pPr algn="ctr"/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Arial Black" panose="020B0A04020102020204" pitchFamily="34" charset="0"/>
              </a:rPr>
              <a:t>Very briefly:  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because 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Exo 23:14-17 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is within the Everlasting Covenant which was agreed to 3 times by the Hebrew nation, </a:t>
            </a:r>
            <a:b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</a:b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before it was blood ratified - then sealed with a meal 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</a:rPr>
              <a:t>(Exo 24:1-11), - </a:t>
            </a:r>
            <a:b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</a:rPr>
            </a:br>
            <a:r>
              <a:rPr lang="en-US" sz="2800" b="1" u="sng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FOR ETERNITY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!  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Yahusha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 </a:t>
            </a:r>
            <a:r>
              <a:rPr lang="en-US" sz="2800" b="1" u="sng" dirty="0" smtClean="0">
                <a:ln>
                  <a:solidFill>
                    <a:srgbClr val="0000FF"/>
                  </a:solidFill>
                </a:ln>
                <a:solidFill>
                  <a:srgbClr val="660033"/>
                </a:solidFill>
              </a:rPr>
              <a:t>MUST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rgbClr val="660033"/>
                </a:solidFill>
              </a:rPr>
              <a:t> </a:t>
            </a:r>
            <a:r>
              <a:rPr lang="en-US" sz="2800" b="1" u="sng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observe the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 </a:t>
            </a:r>
            <a:r>
              <a:rPr lang="en-US" sz="2800" b="1" i="1" u="sng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omic Sans MS" panose="030F0702030302020204" pitchFamily="66" charset="0"/>
              </a:rPr>
              <a:t>Feast of Yahuah</a:t>
            </a:r>
            <a:r>
              <a:rPr lang="en-US" sz="2800" b="1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omic Sans MS" panose="030F0702030302020204" pitchFamily="66" charset="0"/>
              </a:rPr>
              <a:t>, 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/>
            </a:r>
            <a:b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</a:br>
            <a:r>
              <a:rPr lang="en-US" sz="2800" b="1" u="sng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with absolute impeccable timing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!   </a:t>
            </a:r>
            <a:r>
              <a:rPr lang="en-US" sz="2800" b="1" u="sng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Nothing short of it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!</a:t>
            </a:r>
            <a:r>
              <a:rPr lang="en-US" sz="2800" b="1" u="sng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 </a:t>
            </a:r>
            <a:r>
              <a:rPr lang="en-US" sz="2800" b="1" u="sng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Arial Black" panose="020B0A04020102020204" pitchFamily="34" charset="0"/>
              </a:rPr>
              <a:t>    </a:t>
            </a:r>
            <a:r>
              <a:rPr lang="en-CA" sz="2800" dirty="0" smtClean="0">
                <a:solidFill>
                  <a:srgbClr val="660033"/>
                </a:solidFill>
              </a:rPr>
              <a:t/>
            </a:r>
            <a:br>
              <a:rPr lang="en-CA" sz="2800" dirty="0" smtClean="0">
                <a:solidFill>
                  <a:srgbClr val="660033"/>
                </a:solidFill>
              </a:rPr>
            </a:br>
            <a:endParaRPr lang="en-CA" sz="2800" dirty="0">
              <a:solidFill>
                <a:srgbClr val="660033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282046" y="989117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1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705493" y="989117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2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128940" y="989117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3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93060" y="1567763"/>
            <a:ext cx="3523376" cy="527901"/>
          </a:xfrm>
          <a:prstGeom prst="rect">
            <a:avLst/>
          </a:prstGeom>
          <a:noFill/>
          <a:ln w="38100">
            <a:solidFill>
              <a:srgbClr val="6600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834355" y="0"/>
            <a:ext cx="357645" cy="235890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rgbClr val="002060"/>
                </a:solidFill>
              </a:rPr>
              <a:t>31</a:t>
            </a:fld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7595118" y="2659224"/>
            <a:ext cx="1446245" cy="409414"/>
          </a:xfrm>
          <a:prstGeom prst="wedgeRoundRectCallout">
            <a:avLst>
              <a:gd name="adj1" fmla="val -138983"/>
              <a:gd name="adj2" fmla="val -79029"/>
              <a:gd name="adj3" fmla="val 16667"/>
            </a:avLst>
          </a:prstGeom>
          <a:ln w="381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High Priest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757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84375" y="301657"/>
            <a:ext cx="11623250" cy="62876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3d extrusionH="57150">
              <a:bevelT w="82550" h="38100" prst="coolSlant"/>
            </a:sp3d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CA" sz="2800" dirty="0" smtClean="0">
                <a:solidFill>
                  <a:srgbClr val="660033"/>
                </a:solidFill>
              </a:rPr>
              <a:t/>
            </a:r>
            <a:br>
              <a:rPr lang="en-CA" sz="2800" dirty="0" smtClean="0">
                <a:solidFill>
                  <a:srgbClr val="660033"/>
                </a:solidFill>
              </a:rPr>
            </a:br>
            <a:endParaRPr lang="en-CA" sz="2800" dirty="0">
              <a:solidFill>
                <a:srgbClr val="660033"/>
              </a:solidFill>
            </a:endParaRPr>
          </a:p>
          <a:p>
            <a:r>
              <a:rPr lang="en-CA" sz="2800" dirty="0" smtClean="0">
                <a:solidFill>
                  <a:srgbClr val="660033"/>
                </a:solidFill>
              </a:rPr>
              <a:t>Yet the earthly parents of </a:t>
            </a:r>
            <a:r>
              <a:rPr lang="en-CA" sz="2800" dirty="0" smtClean="0">
                <a:solidFill>
                  <a:srgbClr val="0000FF"/>
                </a:solidFill>
              </a:rPr>
              <a:t>Yahusha</a:t>
            </a:r>
            <a:r>
              <a:rPr lang="en-CA" sz="2800" dirty="0" smtClean="0">
                <a:solidFill>
                  <a:srgbClr val="660033"/>
                </a:solidFill>
              </a:rPr>
              <a:t> had been deceived </a:t>
            </a:r>
            <a:r>
              <a:rPr lang="en-CA" sz="2800" dirty="0" smtClean="0">
                <a:solidFill>
                  <a:srgbClr val="660033"/>
                </a:solidFill>
                <a:latin typeface="Comic Sans MS" panose="030F0702030302020204" pitchFamily="66" charset="0"/>
              </a:rPr>
              <a:t>&amp;</a:t>
            </a:r>
            <a:r>
              <a:rPr lang="en-CA" sz="2800" dirty="0" smtClean="0">
                <a:solidFill>
                  <a:srgbClr val="660033"/>
                </a:solidFill>
              </a:rPr>
              <a:t> misled through the insidious assault of </a:t>
            </a:r>
            <a:r>
              <a:rPr lang="en-CA" sz="2800" u="sng" dirty="0" smtClean="0">
                <a:solidFill>
                  <a:srgbClr val="660033"/>
                </a:solidFill>
              </a:rPr>
              <a:t>lunar teachings</a:t>
            </a:r>
            <a:r>
              <a:rPr lang="en-CA" sz="2800" dirty="0" smtClean="0">
                <a:solidFill>
                  <a:srgbClr val="660033"/>
                </a:solidFill>
              </a:rPr>
              <a:t> from generations past! </a:t>
            </a:r>
          </a:p>
          <a:p>
            <a:endParaRPr lang="en-CA" sz="2800" dirty="0">
              <a:solidFill>
                <a:srgbClr val="660033"/>
              </a:solidFill>
            </a:endParaRPr>
          </a:p>
          <a:p>
            <a:pPr algn="ctr"/>
            <a:r>
              <a:rPr lang="en-CA" sz="2800" dirty="0" smtClean="0">
                <a:solidFill>
                  <a:srgbClr val="660033"/>
                </a:solidFill>
              </a:rPr>
              <a:t>The words of </a:t>
            </a:r>
            <a:r>
              <a:rPr lang="en-CA" sz="2800" dirty="0" smtClean="0">
                <a:solidFill>
                  <a:srgbClr val="0000FF"/>
                </a:solidFill>
              </a:rPr>
              <a:t>Yahusha</a:t>
            </a:r>
            <a:r>
              <a:rPr lang="en-CA" sz="2800" dirty="0" smtClean="0">
                <a:solidFill>
                  <a:srgbClr val="660033"/>
                </a:solidFill>
              </a:rPr>
              <a:t> – </a:t>
            </a:r>
            <a:r>
              <a:rPr lang="en-CA" sz="2800" b="1" i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“Do you not know…” </a:t>
            </a:r>
            <a:r>
              <a:rPr lang="en-CA" sz="2800" dirty="0" smtClean="0">
                <a:solidFill>
                  <a:srgbClr val="00B050"/>
                </a:solidFill>
              </a:rPr>
              <a:t>(Luke 2:49) </a:t>
            </a:r>
            <a:r>
              <a:rPr lang="en-CA" sz="2800" dirty="0" smtClean="0">
                <a:solidFill>
                  <a:srgbClr val="660033"/>
                </a:solidFill>
              </a:rPr>
              <a:t>reveals </a:t>
            </a:r>
            <a:br>
              <a:rPr lang="en-CA" sz="2800" dirty="0" smtClean="0">
                <a:solidFill>
                  <a:srgbClr val="660033"/>
                </a:solidFill>
              </a:rPr>
            </a:br>
            <a:r>
              <a:rPr lang="en-CA" sz="2800" dirty="0" smtClean="0">
                <a:solidFill>
                  <a:srgbClr val="660033"/>
                </a:solidFill>
              </a:rPr>
              <a:t>a stunning fact that they – </a:t>
            </a:r>
            <a:r>
              <a:rPr lang="en-CA" sz="2800" dirty="0" err="1" smtClean="0">
                <a:solidFill>
                  <a:srgbClr val="660033"/>
                </a:solidFill>
              </a:rPr>
              <a:t>Yoseph</a:t>
            </a:r>
            <a:r>
              <a:rPr lang="en-CA" sz="2800" dirty="0" smtClean="0">
                <a:solidFill>
                  <a:srgbClr val="660033"/>
                </a:solidFill>
              </a:rPr>
              <a:t> and Mary – did not know </a:t>
            </a:r>
            <a:br>
              <a:rPr lang="en-CA" sz="2800" dirty="0" smtClean="0">
                <a:solidFill>
                  <a:srgbClr val="660033"/>
                </a:solidFill>
              </a:rPr>
            </a:br>
            <a:r>
              <a:rPr lang="en-CA" sz="2800" dirty="0" smtClean="0">
                <a:solidFill>
                  <a:srgbClr val="660033"/>
                </a:solidFill>
              </a:rPr>
              <a:t>about the timing of the </a:t>
            </a:r>
            <a:r>
              <a:rPr lang="en-CA" sz="2800" dirty="0" smtClean="0">
                <a:solidFill>
                  <a:srgbClr val="0000FF"/>
                </a:solidFill>
              </a:rPr>
              <a:t>Covenant Calendar of Yahuah!</a:t>
            </a:r>
            <a:br>
              <a:rPr lang="en-CA" sz="2800" dirty="0" smtClean="0">
                <a:solidFill>
                  <a:srgbClr val="0000FF"/>
                </a:solidFill>
              </a:rPr>
            </a:br>
            <a:endParaRPr lang="en-CA" sz="2800" dirty="0" smtClean="0">
              <a:solidFill>
                <a:srgbClr val="0000FF"/>
              </a:solidFill>
            </a:endParaRPr>
          </a:p>
          <a:p>
            <a:pPr algn="ctr"/>
            <a:r>
              <a:rPr lang="en-CA" sz="2800" dirty="0" smtClean="0">
                <a:solidFill>
                  <a:srgbClr val="660033"/>
                </a:solidFill>
              </a:rPr>
              <a:t>They did not know the </a:t>
            </a:r>
            <a:r>
              <a:rPr lang="en-CA" sz="2800" b="1" dirty="0" err="1" smtClean="0">
                <a:solidFill>
                  <a:srgbClr val="0000FF"/>
                </a:solidFill>
              </a:rPr>
              <a:t>q</a:t>
            </a:r>
            <a:r>
              <a:rPr lang="en-CA" sz="2800" b="1" u="sng" dirty="0" err="1" smtClean="0">
                <a:solidFill>
                  <a:srgbClr val="0000FF"/>
                </a:solidFill>
              </a:rPr>
              <a:t>odesh</a:t>
            </a:r>
            <a:r>
              <a:rPr lang="en-CA" sz="2800" b="1" u="sng" dirty="0" smtClean="0">
                <a:solidFill>
                  <a:srgbClr val="0000FF"/>
                </a:solidFill>
              </a:rPr>
              <a:t> timin</a:t>
            </a:r>
            <a:r>
              <a:rPr lang="en-CA" sz="2800" b="1" dirty="0" smtClean="0">
                <a:solidFill>
                  <a:srgbClr val="0000FF"/>
                </a:solidFill>
              </a:rPr>
              <a:t>g </a:t>
            </a:r>
            <a:r>
              <a:rPr lang="en-CA" sz="2800" dirty="0" smtClean="0">
                <a:solidFill>
                  <a:srgbClr val="660033"/>
                </a:solidFill>
              </a:rPr>
              <a:t>of the Feasts!</a:t>
            </a:r>
          </a:p>
          <a:p>
            <a:pPr algn="ctr"/>
            <a:r>
              <a:rPr lang="en-CA" sz="2800" dirty="0" smtClean="0">
                <a:solidFill>
                  <a:srgbClr val="660033"/>
                </a:solidFill>
              </a:rPr>
              <a:t>They did </a:t>
            </a:r>
            <a:r>
              <a:rPr lang="en-CA" sz="2800" b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NOT</a:t>
            </a:r>
            <a:r>
              <a:rPr lang="en-CA" sz="2800" dirty="0" smtClean="0">
                <a:solidFill>
                  <a:srgbClr val="660033"/>
                </a:solidFill>
              </a:rPr>
              <a:t> start their new year according to the Tequfah!</a:t>
            </a:r>
            <a:br>
              <a:rPr lang="en-CA" sz="2800" dirty="0" smtClean="0">
                <a:solidFill>
                  <a:srgbClr val="660033"/>
                </a:solidFill>
              </a:rPr>
            </a:br>
            <a:endParaRPr lang="en-CA" sz="2800" dirty="0" smtClean="0">
              <a:solidFill>
                <a:srgbClr val="660033"/>
              </a:solidFill>
            </a:endParaRPr>
          </a:p>
          <a:p>
            <a:pPr algn="ctr"/>
            <a:r>
              <a:rPr lang="en-CA" sz="2800" dirty="0" smtClean="0">
                <a:solidFill>
                  <a:srgbClr val="660033"/>
                </a:solidFill>
              </a:rPr>
              <a:t>The lunar system they followed, </a:t>
            </a:r>
            <a:r>
              <a:rPr lang="en-CA" sz="2800" dirty="0" smtClean="0">
                <a:solidFill>
                  <a:srgbClr val="FF0000"/>
                </a:solidFill>
              </a:rPr>
              <a:t>“according to the practice of the festival” </a:t>
            </a:r>
            <a:r>
              <a:rPr lang="en-CA" sz="2000" b="1" dirty="0" smtClean="0">
                <a:solidFill>
                  <a:srgbClr val="00B050"/>
                </a:solidFill>
              </a:rPr>
              <a:t>(Luke 2:42)  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127000">
                    <a:srgbClr val="00FF00"/>
                  </a:glow>
                </a:effectLst>
              </a:rPr>
              <a:t>had them on an entirely different schedule.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660033"/>
                </a:solidFill>
                <a:effectLst>
                  <a:glow rad="127000">
                    <a:srgbClr val="00FF00"/>
                  </a:glow>
                </a:effectLst>
              </a:rPr>
              <a:t> </a:t>
            </a:r>
            <a:endParaRPr lang="en-CA" sz="2800" b="1" dirty="0">
              <a:ln>
                <a:solidFill>
                  <a:srgbClr val="0000FF"/>
                </a:solidFill>
              </a:ln>
              <a:solidFill>
                <a:srgbClr val="660033"/>
              </a:solidFill>
              <a:effectLst>
                <a:glow rad="127000">
                  <a:srgbClr val="00FF00"/>
                </a:glow>
              </a:effectLst>
            </a:endParaRPr>
          </a:p>
        </p:txBody>
      </p:sp>
      <p:sp>
        <p:nvSpPr>
          <p:cNvPr id="23" name="Oval 22"/>
          <p:cNvSpPr/>
          <p:nvPr/>
        </p:nvSpPr>
        <p:spPr>
          <a:xfrm>
            <a:off x="4346525" y="559070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1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769972" y="559070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2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193419" y="559070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3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834355" y="-3334"/>
            <a:ext cx="357645" cy="231318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rgbClr val="002060"/>
                </a:solidFill>
              </a:rPr>
              <a:t>32</a:t>
            </a:fld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9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84375" y="301657"/>
            <a:ext cx="11623250" cy="62876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3d extrusionH="57150">
              <a:bevelT w="82550" h="38100" prst="coolSlant"/>
            </a:sp3d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CA" sz="2800" b="1" dirty="0" smtClean="0">
                <a:solidFill>
                  <a:srgbClr val="0000FF"/>
                </a:solidFill>
              </a:rPr>
              <a:t>What did Yahuah say </a:t>
            </a:r>
            <a:r>
              <a:rPr lang="en-CA" sz="2800" dirty="0" smtClean="0">
                <a:solidFill>
                  <a:srgbClr val="660033"/>
                </a:solidFill>
              </a:rPr>
              <a:t>about the </a:t>
            </a:r>
            <a:r>
              <a:rPr lang="en-CA" sz="2800" b="1" u="sng" dirty="0" smtClean="0">
                <a:solidFill>
                  <a:srgbClr val="FF0000"/>
                </a:solidFill>
              </a:rPr>
              <a:t>lunar</a:t>
            </a:r>
            <a:r>
              <a:rPr lang="en-CA" sz="2800" dirty="0" smtClean="0">
                <a:solidFill>
                  <a:srgbClr val="660033"/>
                </a:solidFill>
              </a:rPr>
              <a:t> system of determining time?</a:t>
            </a:r>
            <a:br>
              <a:rPr lang="en-CA" sz="2800" dirty="0" smtClean="0">
                <a:solidFill>
                  <a:srgbClr val="660033"/>
                </a:solidFill>
              </a:rPr>
            </a:br>
            <a:r>
              <a:rPr lang="en-CA" sz="2800" dirty="0" smtClean="0">
                <a:solidFill>
                  <a:srgbClr val="660033"/>
                </a:solidFill>
              </a:rPr>
              <a:t> </a:t>
            </a:r>
            <a:br>
              <a:rPr lang="en-CA" sz="2800" dirty="0" smtClean="0">
                <a:solidFill>
                  <a:srgbClr val="660033"/>
                </a:solidFill>
              </a:rPr>
            </a:br>
            <a:r>
              <a:rPr lang="en-US" sz="2800" dirty="0">
                <a:solidFill>
                  <a:srgbClr val="008080"/>
                </a:solidFill>
                <a:latin typeface="Georgia" panose="02040502050405020303" pitchFamily="18" charset="0"/>
              </a:rPr>
              <a:t>Isa 1:12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“When you come to appear before </a:t>
            </a:r>
            <a:r>
              <a:rPr lang="en-US" sz="2800" dirty="0">
                <a:solidFill>
                  <a:srgbClr val="0000FF"/>
                </a:solidFill>
                <a:latin typeface="Georgia" panose="02040502050405020303" pitchFamily="18" charset="0"/>
              </a:rPr>
              <a:t>Me, </a:t>
            </a:r>
            <a:r>
              <a:rPr lang="en-US" sz="28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who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 has required this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	from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your hand, </a:t>
            </a:r>
            <a:r>
              <a:rPr lang="en-US" sz="28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to trample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800" b="1" u="sng" dirty="0">
                <a:solidFill>
                  <a:srgbClr val="0000FF"/>
                </a:solidFill>
                <a:latin typeface="Georgia" panose="02040502050405020303" pitchFamily="18" charset="0"/>
              </a:rPr>
              <a:t>My courtyards</a:t>
            </a:r>
            <a:r>
              <a:rPr lang="en-US" sz="2800" dirty="0">
                <a:solidFill>
                  <a:srgbClr val="0000FF"/>
                </a:solidFill>
                <a:latin typeface="Georgia" panose="02040502050405020303" pitchFamily="18" charset="0"/>
              </a:rPr>
              <a:t>? </a:t>
            </a:r>
            <a:r>
              <a:rPr lang="en-US" sz="2800" dirty="0" smtClean="0">
                <a:solidFill>
                  <a:srgbClr val="0000FF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smtClean="0">
                <a:solidFill>
                  <a:srgbClr val="FF33CC"/>
                </a:solidFill>
                <a:latin typeface="Georgia" panose="02040502050405020303" pitchFamily="18" charset="0"/>
              </a:rPr>
              <a:t>[desecrate &amp; profane]</a:t>
            </a:r>
            <a:endParaRPr lang="en-US" sz="2400" dirty="0">
              <a:solidFill>
                <a:srgbClr val="FF33CC"/>
              </a:solidFill>
              <a:latin typeface="Georgia" panose="02040502050405020303" pitchFamily="18" charset="0"/>
            </a:endParaRPr>
          </a:p>
          <a:p>
            <a:r>
              <a:rPr lang="en-US" sz="2800" dirty="0" smtClean="0">
                <a:solidFill>
                  <a:srgbClr val="008080"/>
                </a:solidFill>
                <a:latin typeface="Georgia" panose="02040502050405020303" pitchFamily="18" charset="0"/>
              </a:rPr>
              <a:t>:</a:t>
            </a:r>
            <a:r>
              <a:rPr lang="en-US" sz="2800" dirty="0">
                <a:solidFill>
                  <a:srgbClr val="008080"/>
                </a:solidFill>
                <a:latin typeface="Georgia" panose="02040502050405020303" pitchFamily="18" charset="0"/>
              </a:rPr>
              <a:t>13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“Stop bringing futile offerings, incense, it is an </a:t>
            </a:r>
            <a:r>
              <a:rPr lang="en-US" sz="28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abomination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 to Me.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	</a:t>
            </a:r>
            <a:r>
              <a:rPr lang="en-US" sz="2800" b="1" u="sng" dirty="0" smtClean="0">
                <a:solidFill>
                  <a:schemeClr val="bg1"/>
                </a:solidFill>
                <a:latin typeface="Georgia" panose="02040502050405020303" pitchFamily="18" charset="0"/>
              </a:rPr>
              <a:t>New </a:t>
            </a:r>
            <a:r>
              <a:rPr lang="en-US" sz="28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Moons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,</a:t>
            </a:r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8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Sabbaths</a:t>
            </a:r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en-US" sz="28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the calling of meetings – I am unable </a:t>
            </a:r>
            <a:r>
              <a:rPr lang="en-US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</a:t>
            </a:r>
            <a:r>
              <a:rPr lang="en-US" sz="2800" b="1" u="sng" dirty="0" smtClean="0">
                <a:solidFill>
                  <a:schemeClr val="bg1"/>
                </a:solidFill>
                <a:latin typeface="Georgia" panose="02040502050405020303" pitchFamily="18" charset="0"/>
              </a:rPr>
              <a:t>to </a:t>
            </a:r>
            <a:r>
              <a:rPr lang="en-US" sz="28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bear </a:t>
            </a:r>
            <a:r>
              <a:rPr lang="en-US" sz="2800" b="1" u="sng" dirty="0" smtClean="0">
                <a:solidFill>
                  <a:schemeClr val="bg1"/>
                </a:solidFill>
                <a:latin typeface="Georgia" panose="02040502050405020303" pitchFamily="18" charset="0"/>
              </a:rPr>
              <a:t>unrighteousness </a:t>
            </a:r>
            <a:r>
              <a:rPr lang="en-US" sz="28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and assembl</a:t>
            </a:r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y.</a:t>
            </a:r>
            <a:r>
              <a:rPr lang="en-US" sz="28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en-US" sz="2800" dirty="0" smtClean="0">
                <a:solidFill>
                  <a:srgbClr val="008080"/>
                </a:solidFill>
                <a:latin typeface="Georgia" panose="02040502050405020303" pitchFamily="18" charset="0"/>
              </a:rPr>
              <a:t>:</a:t>
            </a:r>
            <a:r>
              <a:rPr lang="en-US" sz="2800" dirty="0">
                <a:solidFill>
                  <a:srgbClr val="008080"/>
                </a:solidFill>
                <a:latin typeface="Georgia" panose="02040502050405020303" pitchFamily="18" charset="0"/>
              </a:rPr>
              <a:t>14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latin typeface="Georgia" panose="02040502050405020303" pitchFamily="18" charset="0"/>
              </a:rPr>
              <a:t>“My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being </a:t>
            </a:r>
            <a:r>
              <a:rPr lang="en-US" sz="2800" b="1" u="sng" dirty="0">
                <a:solidFill>
                  <a:srgbClr val="0000FF"/>
                </a:solidFill>
                <a:latin typeface="Georgia" panose="02040502050405020303" pitchFamily="18" charset="0"/>
              </a:rPr>
              <a:t>hates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8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your New Moons and your a</a:t>
            </a:r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pp</a:t>
            </a:r>
            <a:r>
              <a:rPr lang="en-US" sz="28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ointed times</a:t>
            </a:r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,</a:t>
            </a:r>
            <a:r>
              <a:rPr lang="en-US" sz="28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they are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a trouble to Me, I am weary of bearing them. </a:t>
            </a:r>
          </a:p>
          <a:p>
            <a:r>
              <a:rPr lang="en-US" sz="2800" dirty="0" smtClean="0">
                <a:solidFill>
                  <a:srgbClr val="008080"/>
                </a:solidFill>
                <a:latin typeface="Georgia" panose="02040502050405020303" pitchFamily="18" charset="0"/>
              </a:rPr>
              <a:t>:</a:t>
            </a:r>
            <a:r>
              <a:rPr lang="en-US" sz="2800" dirty="0">
                <a:solidFill>
                  <a:srgbClr val="008080"/>
                </a:solidFill>
                <a:latin typeface="Georgia" panose="02040502050405020303" pitchFamily="18" charset="0"/>
              </a:rPr>
              <a:t>15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“And when you spread out your hands, </a:t>
            </a:r>
            <a:r>
              <a:rPr lang="en-US" sz="2800" b="1" u="sng" dirty="0">
                <a:solidFill>
                  <a:srgbClr val="0000FF"/>
                </a:solidFill>
                <a:latin typeface="Georgia" panose="02040502050405020303" pitchFamily="18" charset="0"/>
              </a:rPr>
              <a:t>I hide My eyes from you</a:t>
            </a:r>
            <a:r>
              <a:rPr 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;</a:t>
            </a:r>
            <a:r>
              <a:rPr lang="en-US" sz="2800" b="1" u="sng" dirty="0">
                <a:solidFill>
                  <a:srgbClr val="0000FF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	even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though you make many prayers, </a:t>
            </a:r>
            <a:r>
              <a:rPr 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I do not hear.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Your hands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	have become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filled with blood. </a:t>
            </a:r>
          </a:p>
          <a:p>
            <a:r>
              <a:rPr lang="en-US" sz="2800" dirty="0" smtClean="0">
                <a:solidFill>
                  <a:srgbClr val="008080"/>
                </a:solidFill>
                <a:latin typeface="Georgia" panose="02040502050405020303" pitchFamily="18" charset="0"/>
              </a:rPr>
              <a:t>:</a:t>
            </a:r>
            <a:r>
              <a:rPr lang="en-US" sz="2800" dirty="0">
                <a:solidFill>
                  <a:srgbClr val="008080"/>
                </a:solidFill>
                <a:latin typeface="Georgia" panose="02040502050405020303" pitchFamily="18" charset="0"/>
              </a:rPr>
              <a:t>16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b="1" dirty="0">
                <a:solidFill>
                  <a:srgbClr val="0000FF"/>
                </a:solidFill>
                <a:effectLst>
                  <a:glow rad="127000">
                    <a:srgbClr val="00FF99"/>
                  </a:glow>
                </a:effectLst>
                <a:latin typeface="Georgia" panose="02040502050405020303" pitchFamily="18" charset="0"/>
              </a:rPr>
              <a:t>“</a:t>
            </a:r>
            <a:r>
              <a:rPr lang="en-US" sz="2800" b="1" u="sng" dirty="0">
                <a:solidFill>
                  <a:srgbClr val="0000FF"/>
                </a:solidFill>
                <a:effectLst>
                  <a:glow rad="127000">
                    <a:srgbClr val="00FF99"/>
                  </a:glow>
                </a:effectLst>
                <a:latin typeface="Georgia" panose="02040502050405020303" pitchFamily="18" charset="0"/>
              </a:rPr>
              <a:t>Wash yourselves</a:t>
            </a:r>
            <a:r>
              <a:rPr lang="en-US" sz="2800" b="1" dirty="0">
                <a:solidFill>
                  <a:srgbClr val="0000FF"/>
                </a:solidFill>
                <a:effectLst>
                  <a:glow rad="127000">
                    <a:srgbClr val="00FF99"/>
                  </a:glow>
                </a:effectLst>
                <a:latin typeface="Georgia" panose="02040502050405020303" pitchFamily="18" charset="0"/>
              </a:rPr>
              <a:t>, </a:t>
            </a:r>
            <a:r>
              <a:rPr lang="en-US" sz="2800" b="1" u="sng" dirty="0">
                <a:solidFill>
                  <a:srgbClr val="0000FF"/>
                </a:solidFill>
                <a:effectLst>
                  <a:glow rad="127000">
                    <a:srgbClr val="00FF99"/>
                  </a:glow>
                </a:effectLst>
                <a:latin typeface="Georgia" panose="02040502050405020303" pitchFamily="18" charset="0"/>
              </a:rPr>
              <a:t>make yourselves clean</a:t>
            </a:r>
            <a:r>
              <a:rPr lang="en-US" sz="2800" b="1" dirty="0">
                <a:solidFill>
                  <a:srgbClr val="0000FF"/>
                </a:solidFill>
                <a:effectLst>
                  <a:glow rad="127000">
                    <a:srgbClr val="00FF99"/>
                  </a:glow>
                </a:effectLst>
                <a:latin typeface="Georgia" panose="02040502050405020303" pitchFamily="18" charset="0"/>
              </a:rPr>
              <a:t>; </a:t>
            </a:r>
            <a:r>
              <a:rPr lang="en-US" sz="2800" b="1" u="sng" dirty="0">
                <a:solidFill>
                  <a:srgbClr val="0000FF"/>
                </a:solidFill>
                <a:latin typeface="Georgia" panose="02040502050405020303" pitchFamily="18" charset="0"/>
              </a:rPr>
              <a:t>put away </a:t>
            </a:r>
            <a:r>
              <a:rPr lang="en-US" sz="2800" b="1" u="sng" dirty="0">
                <a:solidFill>
                  <a:srgbClr val="0000FF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the </a:t>
            </a:r>
            <a:r>
              <a:rPr lang="en-US" sz="2800" b="1" dirty="0" smtClean="0">
                <a:solidFill>
                  <a:srgbClr val="0000FF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	</a:t>
            </a:r>
            <a:r>
              <a:rPr lang="en-US" sz="2800" b="1" u="sng" dirty="0" smtClean="0">
                <a:solidFill>
                  <a:srgbClr val="0000FF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evil</a:t>
            </a:r>
            <a:r>
              <a:rPr lang="en-US" sz="2800" b="1" u="sng" dirty="0" smtClean="0">
                <a:solidFill>
                  <a:srgbClr val="0000FF"/>
                </a:solidFill>
                <a:latin typeface="Georgia" panose="02040502050405020303" pitchFamily="18" charset="0"/>
              </a:rPr>
              <a:t> </a:t>
            </a:r>
            <a:r>
              <a:rPr lang="en-US" sz="2800" b="1" u="sng" dirty="0">
                <a:solidFill>
                  <a:srgbClr val="0000FF"/>
                </a:solidFill>
                <a:latin typeface="Georgia" panose="02040502050405020303" pitchFamily="18" charset="0"/>
              </a:rPr>
              <a:t>of your </a:t>
            </a:r>
            <a:r>
              <a:rPr lang="en-US" sz="2800" b="1" u="sng" dirty="0" smtClean="0">
                <a:solidFill>
                  <a:srgbClr val="0000FF"/>
                </a:solidFill>
                <a:latin typeface="Georgia" panose="02040502050405020303" pitchFamily="18" charset="0"/>
              </a:rPr>
              <a:t>doings </a:t>
            </a:r>
            <a:r>
              <a:rPr lang="en-US" sz="2800" b="1" u="sng" dirty="0">
                <a:solidFill>
                  <a:srgbClr val="0000FF"/>
                </a:solidFill>
                <a:latin typeface="Georgia" panose="02040502050405020303" pitchFamily="18" charset="0"/>
              </a:rPr>
              <a:t>from before My eyes</a:t>
            </a:r>
            <a:r>
              <a:rPr lang="en-US" sz="28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.   </a:t>
            </a: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127000">
                    <a:schemeClr val="accent5">
                      <a:lumMod val="60000"/>
                      <a:lumOff val="40000"/>
                    </a:schemeClr>
                  </a:glow>
                </a:effectLst>
                <a:latin typeface="Georgia" panose="02040502050405020303" pitchFamily="18" charset="0"/>
              </a:rPr>
              <a:t>Stop doing evil!</a:t>
            </a:r>
            <a:r>
              <a:rPr lang="en-US" sz="2800" b="1" u="sng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127000">
                    <a:schemeClr val="accent5">
                      <a:lumMod val="60000"/>
                      <a:lumOff val="40000"/>
                    </a:schemeClr>
                  </a:glow>
                </a:effectLst>
                <a:latin typeface="Georgia" panose="02040502050405020303" pitchFamily="18" charset="0"/>
              </a:rPr>
              <a:t> </a:t>
            </a:r>
          </a:p>
          <a:p>
            <a:r>
              <a:rPr lang="en-CA" sz="2800" dirty="0" smtClean="0">
                <a:solidFill>
                  <a:srgbClr val="660033"/>
                </a:solidFill>
              </a:rPr>
              <a:t> </a:t>
            </a:r>
            <a:endParaRPr lang="en-CA" sz="2800" dirty="0">
              <a:solidFill>
                <a:srgbClr val="66003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834355" y="0"/>
            <a:ext cx="357645" cy="226487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rgbClr val="002060"/>
                </a:solidFill>
              </a:rPr>
              <a:t>33</a:t>
            </a:fld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0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84375" y="329937"/>
            <a:ext cx="11649959" cy="62876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3d extrusionH="57150">
              <a:bevelT w="82550" h="38100" prst="coolSlant"/>
            </a:sp3d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CA" sz="2800" dirty="0" smtClean="0">
                <a:solidFill>
                  <a:srgbClr val="660033"/>
                </a:solidFill>
              </a:rPr>
              <a:t/>
            </a:r>
            <a:br>
              <a:rPr lang="en-CA" sz="2800" dirty="0" smtClean="0">
                <a:solidFill>
                  <a:srgbClr val="660033"/>
                </a:solidFill>
              </a:rPr>
            </a:br>
            <a:endParaRPr lang="en-CA" sz="2800" dirty="0" smtClean="0">
              <a:solidFill>
                <a:srgbClr val="660033"/>
              </a:solidFill>
            </a:endParaRPr>
          </a:p>
          <a:p>
            <a:r>
              <a:rPr lang="en-CA" sz="3200" dirty="0" smtClean="0">
                <a:solidFill>
                  <a:srgbClr val="660033"/>
                </a:solidFill>
              </a:rPr>
              <a:t>Do you think </a:t>
            </a:r>
            <a:r>
              <a:rPr lang="en-CA" sz="3200" u="sng" dirty="0" smtClean="0">
                <a:solidFill>
                  <a:srgbClr val="0000FF"/>
                </a:solidFill>
              </a:rPr>
              <a:t>Yahusha</a:t>
            </a:r>
            <a:r>
              <a:rPr lang="en-CA" sz="3200" dirty="0" smtClean="0">
                <a:solidFill>
                  <a:srgbClr val="660033"/>
                </a:solidFill>
              </a:rPr>
              <a:t> received </a:t>
            </a:r>
            <a:r>
              <a:rPr lang="en-CA" sz="3200" u="sng" dirty="0" smtClean="0">
                <a:solidFill>
                  <a:srgbClr val="660033"/>
                </a:solidFill>
              </a:rPr>
              <a:t>that memo</a:t>
            </a:r>
            <a:r>
              <a:rPr lang="en-CA" sz="3200" dirty="0" smtClean="0">
                <a:solidFill>
                  <a:srgbClr val="660033"/>
                </a:solidFill>
              </a:rPr>
              <a:t> from Isaiah?</a:t>
            </a:r>
          </a:p>
          <a:p>
            <a:endParaRPr lang="en-CA" sz="3200" dirty="0">
              <a:solidFill>
                <a:srgbClr val="660033"/>
              </a:solidFill>
            </a:endParaRPr>
          </a:p>
          <a:p>
            <a:endParaRPr lang="en-CA" sz="3200" dirty="0" smtClean="0">
              <a:solidFill>
                <a:srgbClr val="660033"/>
              </a:solidFill>
            </a:endParaRPr>
          </a:p>
          <a:p>
            <a:r>
              <a:rPr lang="en-CA" sz="3200" dirty="0" smtClean="0">
                <a:solidFill>
                  <a:srgbClr val="660033"/>
                </a:solidFill>
              </a:rPr>
              <a:t>It’s time to compare </a:t>
            </a:r>
            <a:r>
              <a:rPr lang="en-CA" sz="3200" b="1" dirty="0" smtClean="0">
                <a:solidFill>
                  <a:srgbClr val="0000FF"/>
                </a:solidFill>
              </a:rPr>
              <a:t>Covenant Calendar </a:t>
            </a:r>
            <a:br>
              <a:rPr lang="en-CA" sz="3200" b="1" dirty="0" smtClean="0">
                <a:solidFill>
                  <a:srgbClr val="0000FF"/>
                </a:solidFill>
              </a:rPr>
            </a:br>
            <a:r>
              <a:rPr lang="en-CA" sz="3200" b="1" dirty="0" smtClean="0">
                <a:solidFill>
                  <a:srgbClr val="0000FF"/>
                </a:solidFill>
              </a:rPr>
              <a:t>							  				</a:t>
            </a:r>
            <a:r>
              <a:rPr lang="en-CA" sz="3200" dirty="0" smtClean="0">
                <a:solidFill>
                  <a:srgbClr val="FF0000"/>
                </a:solidFill>
              </a:rPr>
              <a:t>to the Lunar calendar!</a:t>
            </a:r>
          </a:p>
          <a:p>
            <a:r>
              <a:rPr lang="en-CA" sz="3200" dirty="0" smtClean="0">
                <a:solidFill>
                  <a:srgbClr val="660033"/>
                </a:solidFill>
              </a:rPr>
              <a:t>Exactly what was Luke trying to tell us when he documented 	the “3 days late?”  Was it just “3 days” as it sounds?</a:t>
            </a:r>
            <a:br>
              <a:rPr lang="en-CA" sz="3200" dirty="0" smtClean="0">
                <a:solidFill>
                  <a:srgbClr val="660033"/>
                </a:solidFill>
              </a:rPr>
            </a:br>
            <a:r>
              <a:rPr lang="en-CA" sz="900" dirty="0" smtClean="0">
                <a:solidFill>
                  <a:srgbClr val="660033"/>
                </a:solidFill>
              </a:rPr>
              <a:t> </a:t>
            </a:r>
            <a:r>
              <a:rPr lang="en-CA" sz="3200" dirty="0" smtClean="0">
                <a:solidFill>
                  <a:srgbClr val="660033"/>
                </a:solidFill>
              </a:rPr>
              <a:t/>
            </a:r>
            <a:br>
              <a:rPr lang="en-CA" sz="3200" dirty="0" smtClean="0">
                <a:solidFill>
                  <a:srgbClr val="660033"/>
                </a:solidFill>
              </a:rPr>
            </a:br>
            <a:r>
              <a:rPr lang="en-CA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Or, </a:t>
            </a:r>
            <a:r>
              <a:rPr lang="en-CA" sz="3200" dirty="0" smtClean="0">
                <a:solidFill>
                  <a:srgbClr val="660033"/>
                </a:solidFill>
              </a:rPr>
              <a:t>did Luke covertly identify - </a:t>
            </a:r>
            <a:r>
              <a:rPr lang="en-CA" sz="3200" i="1" dirty="0" smtClean="0">
                <a:solidFill>
                  <a:srgbClr val="0000FF"/>
                </a:solidFill>
              </a:rPr>
              <a:t>The 3</a:t>
            </a:r>
            <a:r>
              <a:rPr lang="en-CA" sz="3200" i="1" baseline="30000" dirty="0" smtClean="0">
                <a:solidFill>
                  <a:srgbClr val="0000FF"/>
                </a:solidFill>
              </a:rPr>
              <a:t>rd</a:t>
            </a:r>
            <a:r>
              <a:rPr lang="en-CA" sz="3200" i="1" dirty="0" smtClean="0">
                <a:solidFill>
                  <a:srgbClr val="0000FF"/>
                </a:solidFill>
              </a:rPr>
              <a:t> Cycle of a special 	Covenant Calendar Week</a:t>
            </a:r>
            <a:r>
              <a:rPr lang="en-CA" sz="3200" dirty="0" smtClean="0">
                <a:solidFill>
                  <a:srgbClr val="660033"/>
                </a:solidFill>
              </a:rPr>
              <a:t> (upon which was the … )?</a:t>
            </a:r>
            <a:br>
              <a:rPr lang="en-CA" sz="3200" dirty="0" smtClean="0">
                <a:solidFill>
                  <a:srgbClr val="660033"/>
                </a:solidFill>
              </a:rPr>
            </a:br>
            <a:endParaRPr lang="en-CA" sz="800" dirty="0" smtClean="0">
              <a:solidFill>
                <a:srgbClr val="660033"/>
              </a:solidFill>
            </a:endParaRPr>
          </a:p>
          <a:p>
            <a:r>
              <a:rPr lang="en-CA" sz="3200" dirty="0" smtClean="0">
                <a:solidFill>
                  <a:srgbClr val="660033"/>
                </a:solidFill>
              </a:rPr>
              <a:t>					</a:t>
            </a:r>
            <a:r>
              <a:rPr lang="en-CA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rgbClr val="0000FF"/>
                  </a:glow>
                </a:effectLst>
              </a:rPr>
              <a:t>See for yourself, and you decide!</a:t>
            </a:r>
            <a:endParaRPr lang="en-CA" sz="32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glow rad="139700">
                  <a:srgbClr val="0000FF"/>
                </a:glow>
              </a:effectLst>
            </a:endParaRPr>
          </a:p>
        </p:txBody>
      </p:sp>
      <p:sp>
        <p:nvSpPr>
          <p:cNvPr id="23" name="Oval 22"/>
          <p:cNvSpPr/>
          <p:nvPr/>
        </p:nvSpPr>
        <p:spPr>
          <a:xfrm>
            <a:off x="4421173" y="577732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1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844620" y="577732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2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268067" y="577732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3</a:t>
            </a:r>
            <a:endParaRPr lang="en-CA" sz="2800" b="1" dirty="0">
              <a:solidFill>
                <a:srgbClr val="FFFF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7941278" y="790833"/>
            <a:ext cx="2334378" cy="263526"/>
          </a:xfrm>
          <a:prstGeom prst="straightConnector1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2" descr="C:\Users\Rae\Desktop\Art on Desktop\white man clip art\yellow-blue smiley faces\Smiley Face  jpe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283" y="503084"/>
            <a:ext cx="1297825" cy="175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303362" y="1881265"/>
            <a:ext cx="7153382" cy="75631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48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00FF"/>
                </a:solidFill>
              </a:rPr>
              <a:t>What is with that #</a:t>
            </a:r>
            <a:r>
              <a:rPr lang="en-CA" sz="48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00FF"/>
                </a:solidFill>
                <a:effectLst>
                  <a:glow rad="317500">
                    <a:srgbClr val="00FFCC"/>
                  </a:glow>
                </a:effectLst>
              </a:rPr>
              <a:t>3</a:t>
            </a:r>
            <a:r>
              <a:rPr lang="en-CA" sz="48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00FF"/>
                </a:solidFill>
              </a:rPr>
              <a:t>?</a:t>
            </a:r>
            <a:endParaRPr lang="en-CA" sz="4800" b="1" i="1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0000FF"/>
              </a:solidFill>
              <a:effectLst>
                <a:glow rad="317500">
                  <a:srgbClr val="00FFCC"/>
                </a:glo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9193428" y="1754155"/>
            <a:ext cx="1240855" cy="44534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85461" y="6417276"/>
            <a:ext cx="6176528" cy="616"/>
          </a:xfrm>
          <a:prstGeom prst="line">
            <a:avLst/>
          </a:prstGeom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18026" y="0"/>
            <a:ext cx="373974" cy="231318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rgbClr val="002060"/>
                </a:solidFill>
              </a:rPr>
              <a:t>34</a:t>
            </a:fld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8536" y="1395259"/>
            <a:ext cx="4176073" cy="50621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3d extrusionH="57150">
              <a:bevelT w="82550" h="38100" prst="coolSlant"/>
            </a:sp3d>
          </a:bodyPr>
          <a:lstStyle/>
          <a:p>
            <a:pPr lvl="0"/>
            <a:r>
              <a:rPr lang="en-CA" sz="2800" b="1" u="sng" dirty="0">
                <a:solidFill>
                  <a:srgbClr val="0000FF"/>
                </a:solidFill>
              </a:rPr>
              <a:t>7</a:t>
            </a:r>
            <a:r>
              <a:rPr lang="en-CA" sz="2800" b="1" u="sng" baseline="30000" dirty="0">
                <a:solidFill>
                  <a:srgbClr val="0000FF"/>
                </a:solidFill>
              </a:rPr>
              <a:t>th</a:t>
            </a:r>
            <a:r>
              <a:rPr lang="en-CA" sz="2800" b="1" u="sng" dirty="0">
                <a:solidFill>
                  <a:srgbClr val="0000FF"/>
                </a:solidFill>
              </a:rPr>
              <a:t> </a:t>
            </a:r>
            <a:r>
              <a:rPr lang="en-CA" sz="2800" b="1" u="sng" dirty="0" smtClean="0">
                <a:solidFill>
                  <a:srgbClr val="0000FF"/>
                </a:solidFill>
              </a:rPr>
              <a:t>   Passover </a:t>
            </a:r>
            <a:r>
              <a:rPr lang="en-CA" sz="2800" b="1" u="sng" dirty="0" smtClean="0">
                <a:solidFill>
                  <a:srgbClr val="FF0000"/>
                </a:solidFill>
              </a:rPr>
              <a:t>(?)</a:t>
            </a:r>
            <a:r>
              <a:rPr lang="en-CA" sz="2800" b="1" u="sng" dirty="0" smtClean="0">
                <a:solidFill>
                  <a:srgbClr val="0000FF"/>
                </a:solidFill>
              </a:rPr>
              <a:t>  </a:t>
            </a:r>
            <a:r>
              <a:rPr lang="en-CA" sz="1200" b="1" u="sng" dirty="0" smtClean="0">
                <a:solidFill>
                  <a:srgbClr val="0000FF"/>
                </a:solidFill>
              </a:rPr>
              <a:t>   </a:t>
            </a:r>
            <a:r>
              <a:rPr lang="en-CA" sz="1200" u="sng" dirty="0" smtClean="0">
                <a:solidFill>
                  <a:schemeClr val="bg1"/>
                </a:solidFill>
              </a:rPr>
              <a:t>(26)</a:t>
            </a:r>
            <a:r>
              <a:rPr lang="en-CA" sz="2800" b="1" u="sng" dirty="0" smtClean="0">
                <a:solidFill>
                  <a:srgbClr val="FF0000"/>
                </a:solidFill>
              </a:rPr>
              <a:t>14</a:t>
            </a:r>
          </a:p>
          <a:p>
            <a:pPr lvl="0"/>
            <a:r>
              <a:rPr lang="en-CA" sz="2800" b="1" dirty="0" smtClean="0">
                <a:solidFill>
                  <a:srgbClr val="660033"/>
                </a:solidFill>
              </a:rPr>
              <a:t>1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st</a:t>
            </a:r>
            <a:r>
              <a:rPr lang="en-CA" sz="2800" dirty="0" smtClean="0">
                <a:solidFill>
                  <a:prstClr val="black"/>
                </a:solidFill>
              </a:rPr>
              <a:t> </a:t>
            </a:r>
            <a:r>
              <a:rPr lang="en-CA" sz="2800" dirty="0">
                <a:solidFill>
                  <a:prstClr val="black"/>
                </a:solidFill>
              </a:rPr>
              <a:t>					   </a:t>
            </a:r>
            <a:r>
              <a:rPr lang="en-CA" sz="1200" dirty="0" smtClean="0">
                <a:solidFill>
                  <a:prstClr val="black"/>
                </a:solidFill>
              </a:rPr>
              <a:t>   (27) </a:t>
            </a:r>
            <a:r>
              <a:rPr lang="en-CA" sz="2800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15</a:t>
            </a:r>
            <a:endParaRPr lang="en-CA" sz="2800" dirty="0">
              <a:solidFill>
                <a:prstClr val="black"/>
              </a:solidFill>
              <a:effectLst>
                <a:glow rad="127000">
                  <a:srgbClr val="FFFF00"/>
                </a:glow>
              </a:effectLst>
            </a:endParaRPr>
          </a:p>
          <a:p>
            <a:r>
              <a:rPr lang="en-CA" sz="2800" b="1" dirty="0" smtClean="0">
                <a:solidFill>
                  <a:srgbClr val="660033"/>
                </a:solidFill>
              </a:rPr>
              <a:t>2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2800" dirty="0" smtClean="0">
                <a:solidFill>
                  <a:schemeClr val="bg1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(28)</a:t>
            </a:r>
            <a:r>
              <a:rPr lang="en-CA" sz="1200" dirty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16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3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rd</a:t>
            </a:r>
            <a:r>
              <a:rPr lang="en-CA" sz="2800" b="1" dirty="0" smtClean="0">
                <a:solidFill>
                  <a:schemeClr val="bg1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(29) 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17</a:t>
            </a:r>
            <a:r>
              <a:rPr lang="en-CA" sz="2800" dirty="0" smtClean="0">
                <a:solidFill>
                  <a:schemeClr val="bg1"/>
                </a:solidFill>
              </a:rPr>
              <a:t/>
            </a:r>
            <a:br>
              <a:rPr lang="en-CA" sz="2800" dirty="0" smtClean="0">
                <a:solidFill>
                  <a:schemeClr val="bg1"/>
                </a:solidFill>
              </a:rPr>
            </a:br>
            <a:r>
              <a:rPr lang="en-CA" sz="2800" b="1" dirty="0" smtClean="0">
                <a:solidFill>
                  <a:srgbClr val="660033"/>
                </a:solidFill>
              </a:rPr>
              <a:t>4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						</a:t>
            </a:r>
            <a:r>
              <a:rPr lang="en-CA" sz="1200" dirty="0" smtClean="0">
                <a:solidFill>
                  <a:schemeClr val="bg1"/>
                </a:solidFill>
              </a:rPr>
              <a:t>(30)</a:t>
            </a:r>
            <a:r>
              <a:rPr lang="en-CA" sz="1200" dirty="0" smtClean="0">
                <a:solidFill>
                  <a:srgbClr val="FF0000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18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5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rgbClr val="660033"/>
                </a:solidFill>
              </a:rPr>
              <a:t> 					 	</a:t>
            </a:r>
            <a:r>
              <a:rPr lang="en-CA" sz="1200" dirty="0" smtClean="0">
                <a:solidFill>
                  <a:schemeClr val="bg1"/>
                </a:solidFill>
              </a:rPr>
              <a:t>(31) 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19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6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rgbClr val="660033"/>
                </a:solidFill>
              </a:rPr>
              <a:t> 					</a:t>
            </a:r>
            <a:r>
              <a:rPr lang="en-CA" sz="2800" b="1" dirty="0">
                <a:solidFill>
                  <a:srgbClr val="660033"/>
                </a:solidFill>
              </a:rPr>
              <a:t> </a:t>
            </a:r>
            <a:r>
              <a:rPr lang="en-CA" sz="2800" b="1" dirty="0" smtClean="0">
                <a:solidFill>
                  <a:srgbClr val="660033"/>
                </a:solidFill>
              </a:rPr>
              <a:t> </a:t>
            </a:r>
            <a:r>
              <a:rPr lang="en-CA" sz="1200" dirty="0" smtClean="0">
                <a:solidFill>
                  <a:schemeClr val="bg1"/>
                </a:solidFill>
              </a:rPr>
              <a:t>(Apr 1)  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20</a:t>
            </a:r>
          </a:p>
          <a:p>
            <a:r>
              <a:rPr lang="en-CA" sz="2800" b="1" u="sng" dirty="0" smtClean="0">
                <a:solidFill>
                  <a:srgbClr val="0000FF"/>
                </a:solidFill>
              </a:rPr>
              <a:t>7</a:t>
            </a:r>
            <a:r>
              <a:rPr lang="en-CA" sz="28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2800" b="1" u="sng" dirty="0" smtClean="0">
                <a:solidFill>
                  <a:srgbClr val="0000FF"/>
                </a:solidFill>
              </a:rPr>
              <a:t> 					    </a:t>
            </a:r>
            <a:r>
              <a:rPr lang="en-CA" sz="1200" b="1" u="sng" dirty="0" smtClean="0">
                <a:solidFill>
                  <a:srgbClr val="0000FF"/>
                </a:solidFill>
              </a:rPr>
              <a:t> </a:t>
            </a:r>
            <a:r>
              <a:rPr lang="en-CA" sz="1200" u="sng" dirty="0" smtClean="0">
                <a:solidFill>
                  <a:srgbClr val="0000FF"/>
                </a:solidFill>
              </a:rPr>
              <a:t>(2)  </a:t>
            </a:r>
            <a:r>
              <a:rPr lang="en-CA" sz="2800" u="sng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21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1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st</a:t>
            </a:r>
            <a:r>
              <a:rPr lang="en-CA" sz="2800" dirty="0" smtClean="0">
                <a:solidFill>
                  <a:schemeClr val="bg1"/>
                </a:solidFill>
              </a:rPr>
              <a:t> 					    </a:t>
            </a:r>
            <a:r>
              <a:rPr lang="en-CA" sz="1200" dirty="0" smtClean="0">
                <a:solidFill>
                  <a:schemeClr val="bg1"/>
                </a:solidFill>
              </a:rPr>
              <a:t> (3)  </a:t>
            </a:r>
            <a:r>
              <a:rPr lang="en-CA" sz="2800" dirty="0" smtClean="0">
                <a:solidFill>
                  <a:schemeClr val="bg1"/>
                </a:solidFill>
              </a:rPr>
              <a:t>22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2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2800" dirty="0" smtClean="0">
                <a:solidFill>
                  <a:schemeClr val="bg1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(4)  </a:t>
            </a:r>
            <a:r>
              <a:rPr lang="en-CA" sz="2800" dirty="0" smtClean="0">
                <a:solidFill>
                  <a:schemeClr val="bg1"/>
                </a:solidFill>
              </a:rPr>
              <a:t>23</a:t>
            </a:r>
          </a:p>
          <a:p>
            <a:r>
              <a:rPr lang="en-CA" sz="28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27000">
                    <a:schemeClr val="accent5">
                      <a:lumMod val="75000"/>
                    </a:schemeClr>
                  </a:glow>
                </a:effectLst>
              </a:rPr>
              <a:t>3</a:t>
            </a:r>
            <a:r>
              <a:rPr lang="en-CA" sz="2800" b="1" baseline="300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27000">
                    <a:schemeClr val="accent5">
                      <a:lumMod val="75000"/>
                    </a:schemeClr>
                  </a:glow>
                </a:effectLst>
              </a:rPr>
              <a:t>rd</a:t>
            </a:r>
            <a:r>
              <a:rPr lang="en-CA" sz="2800" dirty="0" smtClean="0">
                <a:solidFill>
                  <a:schemeClr val="bg1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(5)  </a:t>
            </a:r>
            <a:r>
              <a:rPr lang="en-CA" sz="2800" dirty="0" smtClean="0">
                <a:solidFill>
                  <a:schemeClr val="bg1"/>
                </a:solidFill>
              </a:rPr>
              <a:t>24</a:t>
            </a:r>
          </a:p>
          <a:p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538" y="103007"/>
            <a:ext cx="4176072" cy="528667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dirty="0" smtClean="0"/>
              <a:t>Lunar Calendar CE 12</a:t>
            </a:r>
            <a:endParaRPr lang="en-CA" sz="3200" dirty="0"/>
          </a:p>
        </p:txBody>
      </p:sp>
      <p:sp>
        <p:nvSpPr>
          <p:cNvPr id="9" name="Rectangle 8"/>
          <p:cNvSpPr/>
          <p:nvPr/>
        </p:nvSpPr>
        <p:spPr>
          <a:xfrm>
            <a:off x="188536" y="826677"/>
            <a:ext cx="4176073" cy="4176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 smtClean="0">
                <a:solidFill>
                  <a:srgbClr val="660033"/>
                </a:solidFill>
              </a:rPr>
              <a:t>WEEK        (Cycles)	  	MONTH</a:t>
            </a:r>
            <a:endParaRPr lang="en-CA" sz="2000" dirty="0">
              <a:solidFill>
                <a:srgbClr val="660033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53006" y="1200256"/>
            <a:ext cx="226503" cy="336313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49211" y="1193782"/>
            <a:ext cx="310393" cy="342787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430566" y="4865248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1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025313" y="5192786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2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718434" y="5634317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effectLst>
            <a:glow rad="4318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3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6" name="Bent Arrow 25"/>
          <p:cNvSpPr/>
          <p:nvPr/>
        </p:nvSpPr>
        <p:spPr>
          <a:xfrm rot="16200000">
            <a:off x="2517093" y="3874828"/>
            <a:ext cx="582384" cy="5062682"/>
          </a:xfrm>
          <a:prstGeom prst="bentArrow">
            <a:avLst>
              <a:gd name="adj1" fmla="val 15733"/>
              <a:gd name="adj2" fmla="val 50000"/>
              <a:gd name="adj3" fmla="val 50000"/>
              <a:gd name="adj4" fmla="val 43750"/>
            </a:avLst>
          </a:prstGeom>
          <a:solidFill>
            <a:srgbClr val="00FFCC"/>
          </a:solidFill>
          <a:ln w="28575">
            <a:solidFill>
              <a:srgbClr val="FF33CC"/>
            </a:solidFill>
          </a:ln>
          <a:effectLst>
            <a:glow rad="127000">
              <a:schemeClr val="accent5">
                <a:lumMod val="75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897903" y="2835659"/>
            <a:ext cx="1944278" cy="1726549"/>
          </a:xfrm>
          <a:prstGeom prst="wedgeRoundRectCallout">
            <a:avLst>
              <a:gd name="adj1" fmla="val -56491"/>
              <a:gd name="adj2" fmla="val 115388"/>
              <a:gd name="adj3" fmla="val 16667"/>
            </a:avLst>
          </a:prstGeom>
          <a:solidFill>
            <a:schemeClr val="tx1">
              <a:lumMod val="65000"/>
            </a:schemeClr>
          </a:solidFill>
          <a:ln w="57150"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</a:rPr>
              <a:t>“On the </a:t>
            </a:r>
            <a:r>
              <a:rPr lang="en-CA" sz="3200" b="1" u="sng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</a:rPr>
              <a:t>third </a:t>
            </a:r>
            <a:r>
              <a:rPr lang="en-CA" sz="3200" b="1" u="sng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effectLst>
                  <a:glow rad="127000">
                    <a:srgbClr val="FFFF00"/>
                  </a:glow>
                </a:effectLst>
              </a:rPr>
              <a:t>c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effectLst>
                  <a:glow rad="127000">
                    <a:srgbClr val="FFFF00"/>
                  </a:glow>
                </a:effectLst>
              </a:rPr>
              <a:t>y</a:t>
            </a:r>
            <a:r>
              <a:rPr lang="en-CA" sz="3200" b="1" u="sng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effectLst>
                  <a:glow rad="127000">
                    <a:srgbClr val="FFFF00"/>
                  </a:glow>
                </a:effectLst>
              </a:rPr>
              <a:t>cle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effectLst>
                  <a:glow rad="127000">
                    <a:srgbClr val="FFFF00"/>
                  </a:glow>
                </a:effectLst>
              </a:rPr>
              <a:t>”</a:t>
            </a:r>
            <a:endParaRPr lang="en-CA" sz="3200" b="1" dirty="0">
              <a:ln>
                <a:solidFill>
                  <a:srgbClr val="0000FF"/>
                </a:solidFill>
              </a:ln>
              <a:solidFill>
                <a:srgbClr val="00FFCC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9625" y="4849874"/>
            <a:ext cx="6253649" cy="1914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3d extrusionH="57150">
              <a:bevelT w="82550" h="38100" prst="coolSlant"/>
            </a:sp3d>
          </a:bodyPr>
          <a:lstStyle/>
          <a:p>
            <a:pPr algn="ctr"/>
            <a:r>
              <a:rPr lang="en-CA" sz="2800" dirty="0" smtClean="0">
                <a:solidFill>
                  <a:srgbClr val="002060"/>
                </a:solidFill>
              </a:rPr>
              <a:t>And He said unto them, </a:t>
            </a:r>
            <a:r>
              <a:rPr lang="en-CA" sz="2800" dirty="0" smtClean="0">
                <a:solidFill>
                  <a:srgbClr val="0000FF"/>
                </a:solidFill>
              </a:rPr>
              <a:t>“Why were you seeking me? </a:t>
            </a:r>
            <a:r>
              <a:rPr lang="en-US" sz="2800" dirty="0" err="1" smtClean="0">
                <a:solidFill>
                  <a:srgbClr val="0000FF"/>
                </a:solidFill>
              </a:rPr>
              <a:t>Wyste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ye not, that </a:t>
            </a:r>
            <a:r>
              <a:rPr lang="en-US" sz="2800" dirty="0" smtClean="0">
                <a:solidFill>
                  <a:srgbClr val="0000FF"/>
                </a:solidFill>
              </a:rPr>
              <a:t/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2800" b="1" u="sng" dirty="0" smtClean="0">
                <a:solidFill>
                  <a:srgbClr val="0000FF"/>
                </a:solidFill>
              </a:rPr>
              <a:t>I </a:t>
            </a:r>
            <a:r>
              <a:rPr lang="en-US" sz="2800" b="1" u="sng" dirty="0">
                <a:solidFill>
                  <a:srgbClr val="0000FF"/>
                </a:solidFill>
              </a:rPr>
              <a:t>m</a:t>
            </a:r>
            <a:r>
              <a:rPr lang="en-US" sz="2800" b="1" u="sng" dirty="0" smtClean="0">
                <a:solidFill>
                  <a:srgbClr val="0000FF"/>
                </a:solidFill>
              </a:rPr>
              <a:t>ust </a:t>
            </a:r>
            <a:r>
              <a:rPr lang="en-US" sz="2800" b="1" u="sng" dirty="0">
                <a:solidFill>
                  <a:srgbClr val="0000FF"/>
                </a:solidFill>
              </a:rPr>
              <a:t>go about my fathers </a:t>
            </a:r>
            <a:r>
              <a:rPr lang="en-US" sz="2800" b="1" u="sng" dirty="0" err="1">
                <a:solidFill>
                  <a:srgbClr val="0000FF"/>
                </a:solidFill>
              </a:rPr>
              <a:t>businesse</a:t>
            </a:r>
            <a:r>
              <a:rPr lang="en-US" sz="2800" dirty="0" smtClean="0">
                <a:solidFill>
                  <a:srgbClr val="0000FF"/>
                </a:solidFill>
              </a:rPr>
              <a:t>?”  </a:t>
            </a:r>
            <a:r>
              <a:rPr lang="en-US" sz="2400" dirty="0" smtClean="0">
                <a:solidFill>
                  <a:srgbClr val="660033"/>
                </a:solidFill>
              </a:rPr>
              <a:t>Luke 2:49  </a:t>
            </a:r>
            <a:r>
              <a:rPr lang="en-US" sz="1600" b="1" dirty="0" smtClean="0">
                <a:solidFill>
                  <a:schemeClr val="bg1"/>
                </a:solidFill>
              </a:rPr>
              <a:t>Bishop’s 1568</a:t>
            </a:r>
            <a:r>
              <a:rPr lang="en-CA" sz="2800" dirty="0" smtClean="0">
                <a:solidFill>
                  <a:srgbClr val="660033"/>
                </a:solidFill>
              </a:rPr>
              <a:t/>
            </a:r>
            <a:br>
              <a:rPr lang="en-CA" sz="2800" dirty="0" smtClean="0">
                <a:solidFill>
                  <a:srgbClr val="660033"/>
                </a:solidFill>
              </a:rPr>
            </a:br>
            <a:endParaRPr lang="en-CA" sz="2800" dirty="0">
              <a:solidFill>
                <a:srgbClr val="66003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6213" y="174474"/>
            <a:ext cx="7295828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5400" dirty="0" smtClean="0">
                <a:solidFill>
                  <a:srgbClr val="FF0000"/>
                </a:solidFill>
              </a:rPr>
              <a:t>The Refresher Slide</a:t>
            </a:r>
            <a:endParaRPr lang="en-CA" sz="5400" dirty="0">
              <a:solidFill>
                <a:srgbClr val="FF0000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4222865" y="1896777"/>
            <a:ext cx="606830" cy="2953097"/>
          </a:xfrm>
          <a:prstGeom prst="rightBrace">
            <a:avLst>
              <a:gd name="adj1" fmla="val 56909"/>
              <a:gd name="adj2" fmla="val 13688"/>
            </a:avLst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6600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ular Callout 5"/>
          <p:cNvSpPr/>
          <p:nvPr/>
        </p:nvSpPr>
        <p:spPr>
          <a:xfrm>
            <a:off x="5678792" y="1338539"/>
            <a:ext cx="6109855" cy="598516"/>
          </a:xfrm>
          <a:prstGeom prst="wedgeRectCallout">
            <a:avLst>
              <a:gd name="adj1" fmla="val -62530"/>
              <a:gd name="adj2" fmla="val 109206"/>
            </a:avLst>
          </a:prstGeom>
          <a:ln w="5715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2800" dirty="0" smtClean="0">
                <a:solidFill>
                  <a:srgbClr val="660033"/>
                </a:solidFill>
              </a:rPr>
              <a:t>(Lunar) Week of Unleavened Bread</a:t>
            </a:r>
            <a:endParaRPr lang="en-CA" sz="2800" dirty="0">
              <a:solidFill>
                <a:srgbClr val="660033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829695" y="2008365"/>
            <a:ext cx="7190509" cy="2515289"/>
          </a:xfrm>
          <a:prstGeom prst="cloudCallout">
            <a:avLst>
              <a:gd name="adj1" fmla="val -70521"/>
              <a:gd name="adj2" fmla="val 96631"/>
            </a:avLst>
          </a:prstGeom>
          <a:solidFill>
            <a:srgbClr val="00FFCC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2800" dirty="0" smtClean="0">
                <a:solidFill>
                  <a:schemeClr val="accent5">
                    <a:lumMod val="75000"/>
                  </a:schemeClr>
                </a:solidFill>
              </a:rPr>
              <a:t>Does that #3 look like it needs to burst, revealing </a:t>
            </a:r>
            <a:r>
              <a:rPr lang="en-CA" sz="2800" b="1" u="sng" dirty="0" smtClean="0">
                <a:solidFill>
                  <a:srgbClr val="FF33CC"/>
                </a:solidFill>
              </a:rPr>
              <a:t>important information </a:t>
            </a:r>
            <a:r>
              <a:rPr lang="en-CA" sz="2800" dirty="0" smtClean="0">
                <a:solidFill>
                  <a:schemeClr val="accent5">
                    <a:lumMod val="75000"/>
                  </a:schemeClr>
                </a:solidFill>
              </a:rPr>
              <a:t>about </a:t>
            </a:r>
            <a:r>
              <a:rPr lang="en-CA" sz="2800" u="sng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WHO</a:t>
            </a:r>
            <a:r>
              <a:rPr lang="en-CA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CA" sz="2800" dirty="0" smtClean="0">
                <a:solidFill>
                  <a:srgbClr val="0000FF"/>
                </a:solidFill>
              </a:rPr>
              <a:t>Yahusha</a:t>
            </a:r>
            <a:r>
              <a:rPr lang="en-CA" sz="2800" dirty="0" smtClean="0">
                <a:solidFill>
                  <a:schemeClr val="accent5">
                    <a:lumMod val="75000"/>
                  </a:schemeClr>
                </a:solidFill>
              </a:rPr>
              <a:t> is?</a:t>
            </a:r>
            <a:endParaRPr lang="en-CA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98040" y="5914559"/>
            <a:ext cx="1830660" cy="0"/>
          </a:xfrm>
          <a:prstGeom prst="straightConnector1">
            <a:avLst/>
          </a:prstGeom>
          <a:ln w="76200">
            <a:solidFill>
              <a:srgbClr val="FF33CC"/>
            </a:solidFill>
            <a:headEnd type="arrow" w="med" len="med"/>
            <a:tailEnd type="arrow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1788647" y="1134614"/>
            <a:ext cx="355312" cy="230561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rgbClr val="002060"/>
                </a:solidFill>
              </a:rPr>
              <a:t>35</a:t>
            </a:fld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2" grpId="0" animBg="1"/>
      <p:bldP spid="5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84375" y="343220"/>
            <a:ext cx="11623250" cy="62876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3d extrusionH="57150">
              <a:bevelT w="82550" h="38100" prst="coolSlant"/>
            </a:sp3d>
          </a:bodyPr>
          <a:lstStyle/>
          <a:p>
            <a:endParaRPr lang="en-US" sz="2800" dirty="0" smtClean="0">
              <a:solidFill>
                <a:srgbClr val="01103A"/>
              </a:solidFill>
              <a:latin typeface="arial" panose="020B0604020202020204" pitchFamily="34" charset="0"/>
            </a:endParaRPr>
          </a:p>
          <a:p>
            <a:endParaRPr lang="en-US" sz="2800" dirty="0" smtClean="0">
              <a:solidFill>
                <a:srgbClr val="01103A"/>
              </a:solidFill>
              <a:latin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01103A"/>
                </a:solidFill>
                <a:latin typeface="arial" panose="020B0604020202020204" pitchFamily="34" charset="0"/>
              </a:rPr>
              <a:t>At this point the question can be asked, - Just who is this 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</a:rPr>
              <a:t>Yahusha</a:t>
            </a:r>
            <a:r>
              <a:rPr lang="en-US" sz="2800" dirty="0" smtClean="0">
                <a:solidFill>
                  <a:srgbClr val="01103A"/>
                </a:solidFill>
                <a:latin typeface="arial" panose="020B0604020202020204" pitchFamily="34" charset="0"/>
              </a:rPr>
              <a:t> and what should be His course of actions </a:t>
            </a:r>
            <a:r>
              <a:rPr lang="en-US" sz="28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accordin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g</a:t>
            </a:r>
            <a:r>
              <a:rPr lang="en-US" sz="28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 to His statements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sz="2000" dirty="0" smtClean="0">
              <a:solidFill>
                <a:srgbClr val="01103A"/>
              </a:solidFill>
              <a:latin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01103A"/>
                </a:solidFill>
                <a:latin typeface="arial" panose="020B0604020202020204" pitchFamily="34" charset="0"/>
              </a:rPr>
              <a:t>“I </a:t>
            </a:r>
            <a:r>
              <a:rPr lang="en-US" sz="2800" dirty="0">
                <a:solidFill>
                  <a:srgbClr val="01103A"/>
                </a:solidFill>
                <a:latin typeface="arial" panose="020B0604020202020204" pitchFamily="34" charset="0"/>
              </a:rPr>
              <a:t>can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of</a:t>
            </a:r>
            <a:r>
              <a:rPr lang="en-US" sz="2800" dirty="0">
                <a:solidFill>
                  <a:srgbClr val="01103A"/>
                </a:solidFill>
                <a:latin typeface="arial" panose="020B0604020202020204" pitchFamily="34" charset="0"/>
              </a:rPr>
              <a:t> mine own self do nothing: as I hear, I judge: and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my</a:t>
            </a:r>
            <a:r>
              <a:rPr lang="en-US" sz="2800" dirty="0">
                <a:solidFill>
                  <a:srgbClr val="01103A"/>
                </a:solidFill>
                <a:latin typeface="arial" panose="020B0604020202020204" pitchFamily="34" charset="0"/>
              </a:rPr>
              <a:t> judgment is just; because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I seek not mine own will, </a:t>
            </a:r>
            <a:r>
              <a:rPr lang="en-US" sz="2800" dirty="0">
                <a:solidFill>
                  <a:srgbClr val="01103A"/>
                </a:solidFill>
                <a:latin typeface="arial" panose="020B0604020202020204" pitchFamily="34" charset="0"/>
              </a:rPr>
              <a:t>but </a:t>
            </a:r>
            <a:r>
              <a:rPr lang="en-US" sz="2800" b="1" u="sng" dirty="0">
                <a:solidFill>
                  <a:srgbClr val="0000FF"/>
                </a:solidFill>
                <a:effectLst>
                  <a:glow rad="127000">
                    <a:srgbClr val="00FF00"/>
                  </a:glow>
                </a:effectLst>
                <a:latin typeface="arial" panose="020B0604020202020204" pitchFamily="34" charset="0"/>
              </a:rPr>
              <a:t>the will of the Father </a:t>
            </a:r>
            <a:r>
              <a:rPr lang="en-US" sz="2800" dirty="0">
                <a:solidFill>
                  <a:srgbClr val="01103A"/>
                </a:solidFill>
                <a:latin typeface="arial" panose="020B0604020202020204" pitchFamily="34" charset="0"/>
              </a:rPr>
              <a:t>which hath sent </a:t>
            </a:r>
            <a:r>
              <a:rPr lang="en-US" sz="2800" dirty="0" smtClean="0">
                <a:solidFill>
                  <a:srgbClr val="01103A"/>
                </a:solidFill>
                <a:latin typeface="arial" panose="020B0604020202020204" pitchFamily="34" charset="0"/>
              </a:rPr>
              <a:t>me.”   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</a:rPr>
              <a:t>John 5:30</a:t>
            </a:r>
            <a:b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</a:rPr>
            </a:br>
            <a:endParaRPr lang="en-US" sz="2000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01103A"/>
                </a:solidFill>
                <a:latin typeface="arial" panose="020B0604020202020204" pitchFamily="34" charset="0"/>
              </a:rPr>
              <a:t>“Think </a:t>
            </a:r>
            <a:r>
              <a:rPr lang="en-US" sz="2800" dirty="0">
                <a:solidFill>
                  <a:srgbClr val="01103A"/>
                </a:solidFill>
                <a:latin typeface="arial" panose="020B0604020202020204" pitchFamily="34" charset="0"/>
              </a:rPr>
              <a:t>not that I am come to destroy the law, or the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prophets</a:t>
            </a:r>
            <a:r>
              <a:rPr lang="en-US" sz="2800" dirty="0">
                <a:solidFill>
                  <a:srgbClr val="01103A"/>
                </a:solidFill>
                <a:latin typeface="arial" panose="020B0604020202020204" pitchFamily="34" charset="0"/>
              </a:rPr>
              <a:t>: I am not come to destroy, </a:t>
            </a:r>
            <a:r>
              <a:rPr lang="en-US" sz="2800" b="1" dirty="0" smtClean="0">
                <a:solidFill>
                  <a:srgbClr val="0000FF"/>
                </a:solidFill>
                <a:effectLst>
                  <a:glow rad="127000">
                    <a:srgbClr val="00FF00"/>
                  </a:glow>
                </a:effectLst>
                <a:latin typeface="Arial Black" panose="020B0A04020102020204" pitchFamily="34" charset="0"/>
              </a:rPr>
              <a:t>BUT TO </a:t>
            </a:r>
            <a:r>
              <a:rPr lang="en-US" sz="2800" b="1" u="sng" dirty="0" smtClean="0">
                <a:solidFill>
                  <a:srgbClr val="0000FF"/>
                </a:solidFill>
                <a:effectLst>
                  <a:glow rad="127000">
                    <a:srgbClr val="00FF00"/>
                  </a:glow>
                </a:effectLst>
                <a:latin typeface="Arial Black" panose="020B0A04020102020204" pitchFamily="34" charset="0"/>
              </a:rPr>
              <a:t>FULFIL</a:t>
            </a:r>
            <a:r>
              <a:rPr lang="en-US" sz="2800" b="1" dirty="0" smtClean="0">
                <a:solidFill>
                  <a:srgbClr val="0000FF"/>
                </a:solidFill>
                <a:effectLst>
                  <a:glow rad="127000">
                    <a:srgbClr val="00FF00"/>
                  </a:glow>
                </a:effectLst>
                <a:latin typeface="Arial Black" panose="020B0A04020102020204" pitchFamily="34" charset="0"/>
              </a:rPr>
              <a:t>.</a:t>
            </a:r>
            <a:r>
              <a:rPr lang="en-US" sz="2800" dirty="0">
                <a:solidFill>
                  <a:srgbClr val="01103A"/>
                </a:solidFill>
                <a:latin typeface="arial" panose="020B0604020202020204" pitchFamily="34" charset="0"/>
              </a:rPr>
              <a:t> ”</a:t>
            </a:r>
            <a:r>
              <a:rPr lang="en-US" sz="2800" b="1" dirty="0" smtClean="0">
                <a:solidFill>
                  <a:srgbClr val="0000FF"/>
                </a:solidFill>
                <a:effectLst>
                  <a:glow rad="127000">
                    <a:srgbClr val="00FF00"/>
                  </a:glow>
                </a:effectLst>
                <a:latin typeface="Arial Black" panose="020B0A04020102020204" pitchFamily="34" charset="0"/>
              </a:rPr>
              <a:t>   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</a:rPr>
              <a:t>Matt 5:17</a:t>
            </a:r>
          </a:p>
          <a:p>
            <a:endParaRPr lang="en-US" sz="2000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</a:rPr>
              <a:t>Can we expect 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</a:rPr>
              <a:t>Yahusha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</a:rPr>
              <a:t> to observe the 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</a:rPr>
              <a:t>Covenant Calendar of Yahuah </a:t>
            </a:r>
            <a:b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</a:rPr>
            </a:b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</a:rPr>
              <a:t>in spite of all other instruction?</a:t>
            </a:r>
            <a:endParaRPr lang="en-US" sz="2800" dirty="0" smtClean="0">
              <a:solidFill>
                <a:srgbClr val="01103A"/>
              </a:solidFill>
              <a:latin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346525" y="587063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1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769972" y="587063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2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193419" y="587063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3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827357" y="0"/>
            <a:ext cx="364643" cy="231318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rgbClr val="002060"/>
                </a:solidFill>
              </a:rPr>
              <a:t>36</a:t>
            </a:fld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5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51928" y="301657"/>
            <a:ext cx="11683690" cy="62876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Is it possible that 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</a:rPr>
              <a:t>Yahusha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 at the age of responsibility,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(12 years old), </a:t>
            </a:r>
            <a:b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made a </a:t>
            </a:r>
            <a:r>
              <a:rPr lang="en-US" sz="2800" b="1" u="sng" dirty="0" smtClean="0">
                <a:solidFill>
                  <a:schemeClr val="bg1"/>
                </a:solidFill>
                <a:latin typeface="arial" panose="020B0604020202020204" pitchFamily="34" charset="0"/>
              </a:rPr>
              <a:t>BOLD STATEMENT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concerning Him following </a:t>
            </a:r>
            <a:b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the Will of His Father?  Consider His words of intentions –</a:t>
            </a: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This and other verses make it quite clear that 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</a:rPr>
              <a:t>Yahusha’s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 full intention was to do the will of His Father – 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</a:rPr>
              <a:t>Yahuah. </a:t>
            </a:r>
            <a:b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Is </a:t>
            </a:r>
            <a:r>
              <a:rPr lang="en-US" sz="2800" b="1" i="1" dirty="0" smtClean="0">
                <a:solidFill>
                  <a:srgbClr val="009999"/>
                </a:solidFill>
                <a:latin typeface="arial" panose="020B0604020202020204" pitchFamily="34" charset="0"/>
              </a:rPr>
              <a:t>Covenant Calendar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 within this intention?  We shall see!</a:t>
            </a:r>
          </a:p>
          <a:p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We will restart the Covenant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alendar so there is no mistake in counting!</a:t>
            </a:r>
          </a:p>
          <a:p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sz="2800" dirty="0" smtClean="0">
              <a:solidFill>
                <a:srgbClr val="01103A"/>
              </a:solidFill>
              <a:latin typeface="arial" panose="020B0604020202020204" pitchFamily="34" charset="0"/>
            </a:endParaRPr>
          </a:p>
          <a:p>
            <a:endParaRPr lang="en-CA" sz="2800" dirty="0">
              <a:solidFill>
                <a:srgbClr val="66003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818026" y="14161"/>
            <a:ext cx="373974" cy="231318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37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0340" y="1771648"/>
            <a:ext cx="10197193" cy="971550"/>
          </a:xfrm>
          <a:prstGeom prst="rect">
            <a:avLst/>
          </a:prstGeom>
          <a:ln w="57150">
            <a:solidFill>
              <a:srgbClr val="00FF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rgbClr val="008080"/>
                </a:solidFill>
                <a:latin typeface="Georgia" panose="02040502050405020303" pitchFamily="18" charset="0"/>
              </a:rPr>
              <a:t>John 4:34 </a:t>
            </a:r>
            <a:r>
              <a:rPr lang="en-CA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he-IL" sz="2800" dirty="0">
                <a:solidFill>
                  <a:prstClr val="black"/>
                </a:solidFill>
                <a:latin typeface="Arial" panose="020B0604020202020204" pitchFamily="34" charset="0"/>
              </a:rPr>
              <a:t>יהושע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said to them, “My food is to do the desire of Him who sent Me, and </a:t>
            </a:r>
            <a:r>
              <a:rPr lang="en-US" sz="2800" u="sng" dirty="0">
                <a:solidFill>
                  <a:prstClr val="black"/>
                </a:solidFill>
                <a:effectLst>
                  <a:glow rad="127000">
                    <a:srgbClr val="00FFCC"/>
                  </a:glow>
                </a:effectLst>
                <a:latin typeface="Georgia" panose="02040502050405020303" pitchFamily="18" charset="0"/>
              </a:rPr>
              <a:t>to accom</a:t>
            </a:r>
            <a:r>
              <a:rPr lang="en-US" sz="2800" dirty="0">
                <a:solidFill>
                  <a:prstClr val="black"/>
                </a:solidFill>
                <a:effectLst>
                  <a:glow rad="127000">
                    <a:srgbClr val="00FFCC"/>
                  </a:glow>
                </a:effectLst>
                <a:latin typeface="Georgia" panose="02040502050405020303" pitchFamily="18" charset="0"/>
              </a:rPr>
              <a:t>p</a:t>
            </a:r>
            <a:r>
              <a:rPr lang="en-US" sz="2800" u="sng" dirty="0">
                <a:solidFill>
                  <a:prstClr val="black"/>
                </a:solidFill>
                <a:effectLst>
                  <a:glow rad="127000">
                    <a:srgbClr val="00FFCC"/>
                  </a:glow>
                </a:effectLst>
                <a:latin typeface="Georgia" panose="02040502050405020303" pitchFamily="18" charset="0"/>
              </a:rPr>
              <a:t>lish His work</a:t>
            </a:r>
            <a:r>
              <a:rPr lang="en-US" sz="2800" dirty="0">
                <a:solidFill>
                  <a:prstClr val="black"/>
                </a:solidFill>
                <a:effectLst>
                  <a:glow rad="127000">
                    <a:srgbClr val="00FFCC"/>
                  </a:glow>
                </a:effectLst>
                <a:latin typeface="Georgia" panose="02040502050405020303" pitchFamily="18" charset="0"/>
              </a:rPr>
              <a:t>. </a:t>
            </a:r>
            <a:endParaRPr lang="en-CA" sz="2800" dirty="0">
              <a:effectLst>
                <a:glow rad="127000">
                  <a:srgbClr val="00FFCC"/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0339" y="3004453"/>
            <a:ext cx="10197193" cy="987879"/>
          </a:xfrm>
          <a:prstGeom prst="rect">
            <a:avLst/>
          </a:prstGeom>
          <a:ln w="57150">
            <a:solidFill>
              <a:srgbClr val="00FF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8080"/>
                </a:solidFill>
                <a:latin typeface="Georgia" panose="02040502050405020303" pitchFamily="18" charset="0"/>
              </a:rPr>
              <a:t>John </a:t>
            </a:r>
            <a:r>
              <a:rPr lang="en-US" sz="2800" dirty="0">
                <a:solidFill>
                  <a:srgbClr val="008080"/>
                </a:solidFill>
                <a:latin typeface="Georgia" panose="02040502050405020303" pitchFamily="18" charset="0"/>
              </a:rPr>
              <a:t>6:38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 “Because I have come down out of the heaven, not to do My own desire, </a:t>
            </a:r>
            <a:r>
              <a:rPr lang="en-US" sz="2800" u="sng" dirty="0">
                <a:solidFill>
                  <a:prstClr val="black"/>
                </a:solidFill>
                <a:effectLst>
                  <a:glow rad="127000">
                    <a:srgbClr val="00FFCC"/>
                  </a:glow>
                </a:effectLst>
                <a:latin typeface="Georgia" panose="02040502050405020303" pitchFamily="18" charset="0"/>
              </a:rPr>
              <a:t>but the desire of Him who sent Me</a:t>
            </a:r>
            <a:r>
              <a:rPr lang="en-US" sz="2800" dirty="0">
                <a:solidFill>
                  <a:prstClr val="black"/>
                </a:solidFill>
                <a:effectLst>
                  <a:glow rad="127000">
                    <a:srgbClr val="00FFCC"/>
                  </a:glow>
                </a:effectLst>
                <a:latin typeface="Georgia" panose="02040502050405020303" pitchFamily="18" charset="0"/>
              </a:rPr>
              <a:t>.</a:t>
            </a:r>
            <a:endParaRPr lang="en-CA" sz="2800" dirty="0">
              <a:effectLst>
                <a:glow rad="127000">
                  <a:srgbClr val="00FFCC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403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8537" y="2066379"/>
            <a:ext cx="4176073" cy="32427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CA" sz="2800" b="1" dirty="0">
                <a:solidFill>
                  <a:srgbClr val="660033"/>
                </a:solidFill>
              </a:rPr>
              <a:t>1</a:t>
            </a:r>
            <a:r>
              <a:rPr lang="en-CA" sz="2800" b="1" baseline="30000" dirty="0">
                <a:solidFill>
                  <a:srgbClr val="660033"/>
                </a:solidFill>
              </a:rPr>
              <a:t>st</a:t>
            </a:r>
            <a:r>
              <a:rPr lang="en-CA" sz="2800" dirty="0">
                <a:solidFill>
                  <a:prstClr val="black"/>
                </a:solidFill>
              </a:rPr>
              <a:t> 					   </a:t>
            </a:r>
            <a:r>
              <a:rPr lang="en-CA" sz="1200" dirty="0" smtClean="0">
                <a:solidFill>
                  <a:prstClr val="black"/>
                </a:solidFill>
              </a:rPr>
              <a:t>   (</a:t>
            </a:r>
            <a:r>
              <a:rPr lang="en-CA" sz="1200" dirty="0">
                <a:solidFill>
                  <a:prstClr val="black"/>
                </a:solidFill>
              </a:rPr>
              <a:t>20)    </a:t>
            </a:r>
            <a:r>
              <a:rPr lang="en-CA" sz="2800" dirty="0">
                <a:solidFill>
                  <a:prstClr val="black"/>
                </a:solidFill>
              </a:rPr>
              <a:t>8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2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2800" dirty="0" smtClean="0">
                <a:solidFill>
                  <a:schemeClr val="bg1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(21)</a:t>
            </a:r>
            <a:r>
              <a:rPr lang="en-CA" sz="2800" dirty="0" smtClean="0">
                <a:solidFill>
                  <a:schemeClr val="bg1"/>
                </a:solidFill>
              </a:rPr>
              <a:t>	9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3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rd</a:t>
            </a:r>
            <a:r>
              <a:rPr lang="en-CA" sz="2800" b="1" dirty="0" smtClean="0">
                <a:solidFill>
                  <a:schemeClr val="bg1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(22)  </a:t>
            </a:r>
            <a:r>
              <a:rPr lang="en-CA" sz="2800" dirty="0" smtClean="0">
                <a:solidFill>
                  <a:schemeClr val="bg1"/>
                </a:solidFill>
                <a:effectLst>
                  <a:glow rad="203200">
                    <a:schemeClr val="accent5">
                      <a:lumMod val="60000"/>
                      <a:lumOff val="40000"/>
                    </a:schemeClr>
                  </a:glow>
                </a:effectLst>
              </a:rPr>
              <a:t>10</a:t>
            </a:r>
            <a:r>
              <a:rPr lang="en-CA" sz="2800" dirty="0" smtClean="0">
                <a:solidFill>
                  <a:schemeClr val="bg1"/>
                </a:solidFill>
              </a:rPr>
              <a:t/>
            </a:r>
            <a:br>
              <a:rPr lang="en-CA" sz="2800" dirty="0" smtClean="0">
                <a:solidFill>
                  <a:schemeClr val="bg1"/>
                </a:solidFill>
              </a:rPr>
            </a:br>
            <a:endParaRPr lang="en-CA" sz="900" dirty="0" smtClean="0">
              <a:solidFill>
                <a:schemeClr val="bg1"/>
              </a:solidFill>
            </a:endParaRPr>
          </a:p>
          <a:p>
            <a:r>
              <a:rPr lang="en-CA" sz="2800" b="1" dirty="0" smtClean="0">
                <a:solidFill>
                  <a:srgbClr val="660033"/>
                </a:solidFill>
              </a:rPr>
              <a:t>4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						</a:t>
            </a:r>
            <a:r>
              <a:rPr lang="en-CA" sz="1200" dirty="0" smtClean="0">
                <a:solidFill>
                  <a:schemeClr val="bg1"/>
                </a:solidFill>
              </a:rPr>
              <a:t>(23)</a:t>
            </a:r>
            <a:r>
              <a:rPr lang="en-CA" sz="1200" dirty="0" smtClean="0">
                <a:solidFill>
                  <a:srgbClr val="FF0000"/>
                </a:solidFill>
              </a:rPr>
              <a:t>  </a:t>
            </a:r>
            <a:r>
              <a:rPr lang="en-CA" sz="2800" dirty="0" smtClean="0">
                <a:solidFill>
                  <a:schemeClr val="bg1"/>
                </a:solidFill>
              </a:rPr>
              <a:t>11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5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rgbClr val="660033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(24)  </a:t>
            </a:r>
            <a:r>
              <a:rPr lang="en-CA" sz="2800" dirty="0" smtClean="0">
                <a:solidFill>
                  <a:schemeClr val="bg1"/>
                </a:solidFill>
              </a:rPr>
              <a:t>12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6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rgbClr val="660033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(25)  </a:t>
            </a:r>
            <a:r>
              <a:rPr lang="en-CA" sz="2800" dirty="0" smtClean="0">
                <a:solidFill>
                  <a:schemeClr val="bg1"/>
                </a:solidFill>
              </a:rPr>
              <a:t>13</a:t>
            </a:r>
          </a:p>
          <a:p>
            <a:r>
              <a:rPr lang="en-CA" sz="2800" b="1" u="sng" dirty="0" smtClean="0">
                <a:solidFill>
                  <a:srgbClr val="0000FF"/>
                </a:solidFill>
              </a:rPr>
              <a:t>7</a:t>
            </a:r>
            <a:r>
              <a:rPr lang="en-CA" sz="28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2800" b="1" u="sng" dirty="0" smtClean="0">
                <a:solidFill>
                  <a:srgbClr val="0000FF"/>
                </a:solidFill>
              </a:rPr>
              <a:t> 					    </a:t>
            </a:r>
            <a:r>
              <a:rPr lang="en-CA" sz="1200" b="1" u="sng" dirty="0" smtClean="0">
                <a:solidFill>
                  <a:srgbClr val="0000FF"/>
                </a:solidFill>
              </a:rPr>
              <a:t> </a:t>
            </a:r>
            <a:r>
              <a:rPr lang="en-CA" sz="1200" u="sng" dirty="0" smtClean="0">
                <a:solidFill>
                  <a:srgbClr val="0000FF"/>
                </a:solidFill>
              </a:rPr>
              <a:t>(26)  </a:t>
            </a:r>
            <a:r>
              <a:rPr lang="en-CA" sz="2800" u="sng" dirty="0" smtClean="0">
                <a:solidFill>
                  <a:srgbClr val="0000FF"/>
                </a:solidFill>
              </a:rPr>
              <a:t>14</a:t>
            </a:r>
          </a:p>
          <a:p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537" y="320590"/>
            <a:ext cx="4619134" cy="622170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dirty="0" smtClean="0"/>
              <a:t>Lunar Calendar CE 12</a:t>
            </a:r>
            <a:endParaRPr lang="en-CA" sz="3200" dirty="0"/>
          </a:p>
        </p:txBody>
      </p:sp>
      <p:sp>
        <p:nvSpPr>
          <p:cNvPr id="5" name="Rectangle 4"/>
          <p:cNvSpPr/>
          <p:nvPr/>
        </p:nvSpPr>
        <p:spPr>
          <a:xfrm>
            <a:off x="7871381" y="2803986"/>
            <a:ext cx="4110087" cy="699753"/>
          </a:xfrm>
          <a:prstGeom prst="rect">
            <a:avLst/>
          </a:prstGeom>
          <a:solidFill>
            <a:srgbClr val="FF7C80"/>
          </a:solidFill>
          <a:ln w="38100" cap="flat" cmpd="sng" algn="ctr">
            <a:solidFill>
              <a:srgbClr val="0000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CA" sz="2800" b="1" i="0" u="none" strike="noStrike" kern="0" cap="none" spc="0" normalizeH="0" baseline="3000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CA" sz="2800" b="1" i="0" u="none" strike="noStrike" kern="0" cap="none" spc="0" normalizeH="0" baseline="0" noProof="0" dirty="0" smtClean="0">
                <a:ln w="9525" cap="rnd" cmpd="sng" algn="ctr">
                  <a:solidFill>
                    <a:srgbClr val="0000FF"/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glow rad="495300">
                    <a:srgbClr val="00FF99"/>
                  </a:glow>
                </a:effectLst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Tequfah !   </a:t>
            </a: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365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482266" y="631675"/>
            <a:ext cx="5499202" cy="697426"/>
          </a:xfrm>
          <a:prstGeom prst="wedgeRoundRectCallout">
            <a:avLst>
              <a:gd name="adj1" fmla="val 6715"/>
              <a:gd name="adj2" fmla="val 265023"/>
              <a:gd name="adj3" fmla="val 16667"/>
            </a:avLst>
          </a:prstGeom>
          <a:solidFill>
            <a:srgbClr val="FFC000">
              <a:lumMod val="60000"/>
              <a:lumOff val="40000"/>
            </a:srgbClr>
          </a:solidFill>
          <a:ln w="57150" cap="flat" cmpd="sng" algn="ctr">
            <a:solidFill>
              <a:srgbClr val="0000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extrusionH="57150">
              <a:bevelT w="82550" h="38100" prst="coolSlant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Covenant Calendar</a:t>
            </a:r>
            <a:endParaRPr kumimoji="0" lang="en-CA" sz="4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750350" y="1536569"/>
            <a:ext cx="3469063" cy="785746"/>
          </a:xfrm>
          <a:prstGeom prst="wedgeRoundRectCallout">
            <a:avLst>
              <a:gd name="adj1" fmla="val 44579"/>
              <a:gd name="adj2" fmla="val 121406"/>
              <a:gd name="adj3" fmla="val 16667"/>
            </a:avLst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rgbClr val="3AF8F8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Approximately - 2 PM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71381" y="3503739"/>
            <a:ext cx="4110087" cy="30950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3d extrusionH="57150">
              <a:bevelT w="82550" h="38100" prst="coolSlant"/>
            </a:sp3d>
          </a:bodyPr>
          <a:lstStyle/>
          <a:p>
            <a:pPr lvl="0"/>
            <a:r>
              <a:rPr lang="en-CA" sz="2800" b="1" dirty="0" smtClean="0">
                <a:solidFill>
                  <a:srgbClr val="660033"/>
                </a:solidFill>
              </a:rPr>
              <a:t>4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rgbClr val="660033"/>
                </a:solidFill>
              </a:rPr>
              <a:t>  </a:t>
            </a:r>
            <a:r>
              <a:rPr lang="en-CA" sz="2800" b="1" u="sng" dirty="0" smtClean="0">
                <a:solidFill>
                  <a:srgbClr val="0000FF"/>
                </a:solidFill>
              </a:rPr>
              <a:t>New Year Day</a:t>
            </a:r>
            <a:r>
              <a:rPr lang="en-CA" sz="2800" dirty="0" smtClean="0">
                <a:solidFill>
                  <a:srgbClr val="0000FF"/>
                </a:solidFill>
              </a:rPr>
              <a:t> </a:t>
            </a:r>
            <a:r>
              <a:rPr lang="en-CA" sz="2800" dirty="0">
                <a:solidFill>
                  <a:prstClr val="black"/>
                </a:solidFill>
              </a:rPr>
              <a:t>	</a:t>
            </a:r>
            <a:r>
              <a:rPr lang="en-CA" sz="2800" dirty="0" smtClean="0">
                <a:solidFill>
                  <a:prstClr val="black"/>
                </a:solidFill>
              </a:rPr>
              <a:t> </a:t>
            </a:r>
            <a:r>
              <a:rPr lang="en-CA" sz="1200" dirty="0" smtClean="0">
                <a:solidFill>
                  <a:prstClr val="black"/>
                </a:solidFill>
              </a:rPr>
              <a:t>(</a:t>
            </a:r>
            <a:r>
              <a:rPr lang="en-CA" sz="1200" dirty="0">
                <a:solidFill>
                  <a:prstClr val="black"/>
                </a:solidFill>
              </a:rPr>
              <a:t>20)  </a:t>
            </a:r>
            <a:r>
              <a:rPr lang="en-CA" sz="2800" dirty="0" smtClean="0">
                <a:solidFill>
                  <a:prstClr val="black"/>
                </a:solidFill>
              </a:rPr>
              <a:t>1</a:t>
            </a:r>
            <a:endParaRPr lang="en-CA" sz="2800" dirty="0">
              <a:solidFill>
                <a:prstClr val="black"/>
              </a:solidFill>
            </a:endParaRPr>
          </a:p>
          <a:p>
            <a:r>
              <a:rPr lang="en-CA" sz="2800" b="1" dirty="0" smtClean="0">
                <a:solidFill>
                  <a:srgbClr val="660033"/>
                </a:solidFill>
              </a:rPr>
              <a:t>5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rgbClr val="660033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 						 </a:t>
            </a:r>
            <a:r>
              <a:rPr lang="en-CA" sz="1200" dirty="0" smtClean="0">
                <a:solidFill>
                  <a:schemeClr val="bg1"/>
                </a:solidFill>
              </a:rPr>
              <a:t>(21)</a:t>
            </a:r>
            <a:r>
              <a:rPr lang="en-CA" sz="2800" dirty="0" smtClean="0">
                <a:solidFill>
                  <a:schemeClr val="bg1"/>
                </a:solidFill>
              </a:rPr>
              <a:t>	2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6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rgbClr val="660033"/>
                </a:solidFill>
              </a:rPr>
              <a:t> </a:t>
            </a:r>
            <a:r>
              <a:rPr lang="en-CA" sz="2800" b="1" dirty="0" smtClean="0">
                <a:solidFill>
                  <a:schemeClr val="bg1"/>
                </a:solidFill>
              </a:rPr>
              <a:t> 						 </a:t>
            </a:r>
            <a:r>
              <a:rPr lang="en-CA" sz="1200" dirty="0" smtClean="0">
                <a:solidFill>
                  <a:schemeClr val="bg1"/>
                </a:solidFill>
              </a:rPr>
              <a:t>(22)  </a:t>
            </a:r>
            <a:r>
              <a:rPr lang="en-CA" sz="2800" dirty="0" smtClean="0">
                <a:solidFill>
                  <a:schemeClr val="bg1"/>
                </a:solidFill>
              </a:rPr>
              <a:t>3</a:t>
            </a:r>
            <a:br>
              <a:rPr lang="en-CA" sz="2800" dirty="0" smtClean="0">
                <a:solidFill>
                  <a:schemeClr val="bg1"/>
                </a:solidFill>
              </a:rPr>
            </a:br>
            <a:r>
              <a:rPr lang="en-CA" sz="2800" b="1" u="sng" dirty="0" smtClean="0">
                <a:solidFill>
                  <a:srgbClr val="0000FF"/>
                </a:solidFill>
              </a:rPr>
              <a:t>7</a:t>
            </a:r>
            <a:r>
              <a:rPr lang="en-CA" sz="28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2800" b="1" u="sng" dirty="0" smtClean="0">
                <a:solidFill>
                  <a:srgbClr val="0000FF"/>
                </a:solidFill>
              </a:rPr>
              <a:t>  </a:t>
            </a:r>
            <a:r>
              <a:rPr lang="en-CA" sz="2800" u="sng" dirty="0" smtClean="0">
                <a:solidFill>
                  <a:srgbClr val="0000FF"/>
                </a:solidFill>
              </a:rPr>
              <a:t>						 </a:t>
            </a:r>
            <a:r>
              <a:rPr lang="en-CA" sz="1200" u="sng" dirty="0" smtClean="0">
                <a:solidFill>
                  <a:srgbClr val="0000FF"/>
                </a:solidFill>
              </a:rPr>
              <a:t>(23)  </a:t>
            </a:r>
            <a:r>
              <a:rPr lang="en-CA" sz="2800" u="sng" dirty="0" smtClean="0">
                <a:solidFill>
                  <a:srgbClr val="0000FF"/>
                </a:solidFill>
              </a:rPr>
              <a:t>4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1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st</a:t>
            </a:r>
            <a:r>
              <a:rPr lang="en-CA" sz="2800" b="1" dirty="0" smtClean="0">
                <a:solidFill>
                  <a:srgbClr val="660033"/>
                </a:solidFill>
              </a:rPr>
              <a:t>  						 </a:t>
            </a:r>
            <a:r>
              <a:rPr lang="en-CA" sz="1200" dirty="0" smtClean="0">
                <a:solidFill>
                  <a:schemeClr val="bg1"/>
                </a:solidFill>
              </a:rPr>
              <a:t>(24)  </a:t>
            </a:r>
            <a:r>
              <a:rPr lang="en-CA" sz="2800" dirty="0" smtClean="0">
                <a:solidFill>
                  <a:schemeClr val="bg1"/>
                </a:solidFill>
              </a:rPr>
              <a:t>5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2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2800" b="1" dirty="0" smtClean="0">
                <a:solidFill>
                  <a:srgbClr val="660033"/>
                </a:solidFill>
              </a:rPr>
              <a:t>  						 </a:t>
            </a:r>
            <a:r>
              <a:rPr lang="en-CA" sz="1200" dirty="0" smtClean="0">
                <a:solidFill>
                  <a:schemeClr val="bg1"/>
                </a:solidFill>
              </a:rPr>
              <a:t>(25)  </a:t>
            </a:r>
            <a:r>
              <a:rPr lang="en-CA" sz="2800" dirty="0" smtClean="0">
                <a:solidFill>
                  <a:schemeClr val="bg1"/>
                </a:solidFill>
              </a:rPr>
              <a:t>6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3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rd</a:t>
            </a:r>
            <a:r>
              <a:rPr lang="en-CA" sz="2800" b="1" dirty="0" smtClean="0">
                <a:solidFill>
                  <a:srgbClr val="660033"/>
                </a:solidFill>
              </a:rPr>
              <a:t> </a:t>
            </a:r>
            <a:r>
              <a:rPr lang="en-CA" sz="2800" b="1" dirty="0" smtClean="0">
                <a:solidFill>
                  <a:srgbClr val="0000FF"/>
                </a:solidFill>
              </a:rPr>
              <a:t> 					</a:t>
            </a:r>
            <a:r>
              <a:rPr lang="en-CA" sz="2800" b="1" dirty="0" smtClean="0">
                <a:solidFill>
                  <a:schemeClr val="bg1"/>
                </a:solidFill>
              </a:rPr>
              <a:t>     </a:t>
            </a:r>
            <a:r>
              <a:rPr lang="en-CA" sz="1200" dirty="0" smtClean="0">
                <a:solidFill>
                  <a:schemeClr val="bg1"/>
                </a:solidFill>
              </a:rPr>
              <a:t>(26)   </a:t>
            </a:r>
            <a:r>
              <a:rPr lang="en-CA" sz="2800" dirty="0" smtClean="0">
                <a:solidFill>
                  <a:schemeClr val="bg1"/>
                </a:solidFill>
              </a:rPr>
              <a:t>7</a:t>
            </a:r>
          </a:p>
          <a:p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537" y="1081278"/>
            <a:ext cx="4138366" cy="60522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2000" dirty="0" smtClean="0">
                <a:solidFill>
                  <a:srgbClr val="660033"/>
                </a:solidFill>
              </a:rPr>
              <a:t>CYCLES </a:t>
            </a:r>
            <a:endParaRPr lang="en-CA" sz="2000" dirty="0" smtClean="0">
              <a:noFill/>
            </a:endParaRPr>
          </a:p>
          <a:p>
            <a:pPr algn="ctr"/>
            <a:r>
              <a:rPr lang="en-CA" sz="2000" dirty="0" smtClean="0">
                <a:solidFill>
                  <a:srgbClr val="660033"/>
                </a:solidFill>
              </a:rPr>
              <a:t>WEEK 			  		MONTH</a:t>
            </a:r>
            <a:endParaRPr lang="en-CA" sz="2000" dirty="0">
              <a:solidFill>
                <a:srgbClr val="660033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53006" y="1728132"/>
            <a:ext cx="201335" cy="444617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16991" y="1686502"/>
            <a:ext cx="167780" cy="503025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1147665" y="5309117"/>
            <a:ext cx="6459333" cy="1466983"/>
          </a:xfrm>
          <a:prstGeom prst="wedgeRoundRectCallout">
            <a:avLst>
              <a:gd name="adj1" fmla="val 78036"/>
              <a:gd name="adj2" fmla="val -134162"/>
              <a:gd name="adj3" fmla="val 16667"/>
            </a:avLst>
          </a:prstGeom>
          <a:solidFill>
            <a:srgbClr val="FF33CC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rgbClr val="002060"/>
                </a:solidFill>
                <a:effectLst>
                  <a:glow rad="127000">
                    <a:srgbClr val="00FFCC"/>
                  </a:glow>
                </a:effectLst>
              </a:rPr>
              <a:t>Restarting the calendar so there is no mistaking!</a:t>
            </a:r>
            <a:endParaRPr lang="en-CA" sz="4000" dirty="0">
              <a:solidFill>
                <a:srgbClr val="002060"/>
              </a:solidFill>
              <a:effectLst>
                <a:glow rad="127000">
                  <a:srgbClr val="00FFCC"/>
                </a:glo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540058" y="4209461"/>
            <a:ext cx="1812174" cy="931026"/>
          </a:xfrm>
          <a:prstGeom prst="wedgeRoundRectCallout">
            <a:avLst>
              <a:gd name="adj1" fmla="val 77174"/>
              <a:gd name="adj2" fmla="val 33120"/>
              <a:gd name="adj3" fmla="val 16667"/>
            </a:avLst>
          </a:prstGeom>
          <a:solidFill>
            <a:schemeClr val="accent2"/>
          </a:solidFill>
          <a:ln w="38100">
            <a:solidFill>
              <a:srgbClr val="6600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rgbClr val="002060"/>
                </a:solidFill>
              </a:rPr>
              <a:t>Lunar Passover!</a:t>
            </a:r>
            <a:endParaRPr lang="en-CA" sz="2800" dirty="0">
              <a:solidFill>
                <a:srgbClr val="00206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1832277" y="0"/>
            <a:ext cx="359723" cy="328051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38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35672" y="3431358"/>
            <a:ext cx="8078769" cy="15822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  <a:prstDash val="sysDash"/>
          </a:ln>
          <a:effectLst>
            <a:glow rad="1270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96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8536" y="1395259"/>
            <a:ext cx="4176073" cy="50621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CA" sz="2800" b="1" u="sng" dirty="0">
                <a:solidFill>
                  <a:srgbClr val="0000FF"/>
                </a:solidFill>
              </a:rPr>
              <a:t>7</a:t>
            </a:r>
            <a:r>
              <a:rPr lang="en-CA" sz="2800" b="1" u="sng" baseline="30000" dirty="0">
                <a:solidFill>
                  <a:srgbClr val="0000FF"/>
                </a:solidFill>
              </a:rPr>
              <a:t>th</a:t>
            </a:r>
            <a:r>
              <a:rPr lang="en-CA" sz="2800" b="1" u="sng" dirty="0">
                <a:solidFill>
                  <a:srgbClr val="0000FF"/>
                </a:solidFill>
              </a:rPr>
              <a:t> </a:t>
            </a:r>
            <a:r>
              <a:rPr lang="en-CA" sz="2800" b="1" u="sng" dirty="0" smtClean="0">
                <a:solidFill>
                  <a:srgbClr val="0000FF"/>
                </a:solidFill>
              </a:rPr>
              <a:t>					    </a:t>
            </a:r>
            <a:r>
              <a:rPr lang="en-CA" sz="1200" u="sng" dirty="0" smtClean="0">
                <a:solidFill>
                  <a:schemeClr val="bg1"/>
                </a:solidFill>
              </a:rPr>
              <a:t>(26)</a:t>
            </a:r>
            <a:r>
              <a:rPr lang="en-CA" sz="2800" b="1" u="sng" dirty="0" smtClean="0">
                <a:solidFill>
                  <a:srgbClr val="FF0000"/>
                </a:solidFill>
              </a:rPr>
              <a:t>14</a:t>
            </a:r>
          </a:p>
          <a:p>
            <a:pPr lvl="0"/>
            <a:r>
              <a:rPr lang="en-CA" sz="2800" b="1" dirty="0" smtClean="0">
                <a:solidFill>
                  <a:srgbClr val="660033"/>
                </a:solidFill>
              </a:rPr>
              <a:t>1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st</a:t>
            </a:r>
            <a:r>
              <a:rPr lang="en-CA" sz="2800" dirty="0" smtClean="0">
                <a:solidFill>
                  <a:prstClr val="black"/>
                </a:solidFill>
              </a:rPr>
              <a:t> </a:t>
            </a:r>
            <a:r>
              <a:rPr lang="en-CA" sz="2800" dirty="0">
                <a:solidFill>
                  <a:prstClr val="black"/>
                </a:solidFill>
              </a:rPr>
              <a:t>					   </a:t>
            </a:r>
            <a:r>
              <a:rPr lang="en-CA" sz="1200" dirty="0" smtClean="0">
                <a:solidFill>
                  <a:prstClr val="black"/>
                </a:solidFill>
              </a:rPr>
              <a:t>   (27) </a:t>
            </a:r>
            <a:r>
              <a:rPr lang="en-CA" sz="2800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15</a:t>
            </a:r>
            <a:endParaRPr lang="en-CA" sz="2800" dirty="0">
              <a:solidFill>
                <a:prstClr val="black"/>
              </a:solidFill>
              <a:effectLst>
                <a:glow rad="127000">
                  <a:srgbClr val="FFFF00"/>
                </a:glow>
              </a:effectLst>
            </a:endParaRPr>
          </a:p>
          <a:p>
            <a:r>
              <a:rPr lang="en-CA" sz="2800" b="1" dirty="0" smtClean="0">
                <a:solidFill>
                  <a:srgbClr val="660033"/>
                </a:solidFill>
              </a:rPr>
              <a:t>2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2800" dirty="0" smtClean="0">
                <a:solidFill>
                  <a:schemeClr val="bg1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(28)</a:t>
            </a:r>
            <a:r>
              <a:rPr lang="en-CA" sz="1200" dirty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16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3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rd</a:t>
            </a:r>
            <a:r>
              <a:rPr lang="en-CA" sz="2800" b="1" dirty="0" smtClean="0">
                <a:solidFill>
                  <a:schemeClr val="bg1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(29) 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17</a:t>
            </a:r>
            <a:r>
              <a:rPr lang="en-CA" sz="2800" dirty="0" smtClean="0">
                <a:solidFill>
                  <a:schemeClr val="bg1"/>
                </a:solidFill>
              </a:rPr>
              <a:t/>
            </a:r>
            <a:br>
              <a:rPr lang="en-CA" sz="2800" dirty="0" smtClean="0">
                <a:solidFill>
                  <a:schemeClr val="bg1"/>
                </a:solidFill>
              </a:rPr>
            </a:br>
            <a:r>
              <a:rPr lang="en-CA" sz="2800" b="1" dirty="0" smtClean="0">
                <a:solidFill>
                  <a:srgbClr val="660033"/>
                </a:solidFill>
              </a:rPr>
              <a:t>4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						</a:t>
            </a:r>
            <a:r>
              <a:rPr lang="en-CA" sz="1200" dirty="0" smtClean="0">
                <a:solidFill>
                  <a:schemeClr val="bg1"/>
                </a:solidFill>
              </a:rPr>
              <a:t>(30)</a:t>
            </a:r>
            <a:r>
              <a:rPr lang="en-CA" sz="1200" dirty="0" smtClean="0">
                <a:solidFill>
                  <a:srgbClr val="FF0000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18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5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rgbClr val="660033"/>
                </a:solidFill>
              </a:rPr>
              <a:t> 					 	</a:t>
            </a:r>
            <a:r>
              <a:rPr lang="en-CA" sz="1200" dirty="0" smtClean="0">
                <a:solidFill>
                  <a:schemeClr val="bg1"/>
                </a:solidFill>
              </a:rPr>
              <a:t>(31) 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19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6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rgbClr val="660033"/>
                </a:solidFill>
              </a:rPr>
              <a:t> 					</a:t>
            </a:r>
            <a:r>
              <a:rPr lang="en-CA" sz="2800" b="1" dirty="0">
                <a:solidFill>
                  <a:srgbClr val="660033"/>
                </a:solidFill>
              </a:rPr>
              <a:t> </a:t>
            </a:r>
            <a:r>
              <a:rPr lang="en-CA" sz="2800" b="1" dirty="0" smtClean="0">
                <a:solidFill>
                  <a:srgbClr val="660033"/>
                </a:solidFill>
              </a:rPr>
              <a:t> </a:t>
            </a:r>
            <a:r>
              <a:rPr lang="en-CA" sz="1200" dirty="0" smtClean="0">
                <a:solidFill>
                  <a:schemeClr val="bg1"/>
                </a:solidFill>
              </a:rPr>
              <a:t>(Apr 1)  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20</a:t>
            </a:r>
          </a:p>
          <a:p>
            <a:r>
              <a:rPr lang="en-CA" sz="2800" b="1" u="sng" dirty="0" smtClean="0">
                <a:solidFill>
                  <a:srgbClr val="0000FF"/>
                </a:solidFill>
              </a:rPr>
              <a:t>7</a:t>
            </a:r>
            <a:r>
              <a:rPr lang="en-CA" sz="28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2800" b="1" u="sng" dirty="0" smtClean="0">
                <a:solidFill>
                  <a:srgbClr val="0000FF"/>
                </a:solidFill>
              </a:rPr>
              <a:t> 					    </a:t>
            </a:r>
            <a:r>
              <a:rPr lang="en-CA" sz="1200" b="1" u="sng" dirty="0" smtClean="0">
                <a:solidFill>
                  <a:srgbClr val="0000FF"/>
                </a:solidFill>
              </a:rPr>
              <a:t> </a:t>
            </a:r>
            <a:r>
              <a:rPr lang="en-CA" sz="1200" u="sng" dirty="0" smtClean="0">
                <a:solidFill>
                  <a:srgbClr val="0000FF"/>
                </a:solidFill>
              </a:rPr>
              <a:t>(2)  </a:t>
            </a:r>
            <a:r>
              <a:rPr lang="en-CA" sz="2800" u="sng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21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1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st</a:t>
            </a:r>
            <a:r>
              <a:rPr lang="en-CA" sz="2800" dirty="0" smtClean="0">
                <a:solidFill>
                  <a:schemeClr val="bg1"/>
                </a:solidFill>
              </a:rPr>
              <a:t> 					    </a:t>
            </a:r>
            <a:r>
              <a:rPr lang="en-CA" sz="1200" dirty="0" smtClean="0">
                <a:solidFill>
                  <a:schemeClr val="bg1"/>
                </a:solidFill>
              </a:rPr>
              <a:t> (3)  </a:t>
            </a:r>
            <a:r>
              <a:rPr lang="en-CA" sz="2800" dirty="0" smtClean="0">
                <a:solidFill>
                  <a:schemeClr val="bg1"/>
                </a:solidFill>
              </a:rPr>
              <a:t>22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2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2800" dirty="0" smtClean="0">
                <a:solidFill>
                  <a:schemeClr val="bg1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(4)  </a:t>
            </a:r>
            <a:r>
              <a:rPr lang="en-CA" sz="2800" dirty="0" smtClean="0">
                <a:solidFill>
                  <a:schemeClr val="bg1"/>
                </a:solidFill>
              </a:rPr>
              <a:t>23</a:t>
            </a:r>
          </a:p>
          <a:p>
            <a:r>
              <a:rPr lang="en-CA" sz="28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27000">
                    <a:schemeClr val="accent5">
                      <a:lumMod val="75000"/>
                    </a:schemeClr>
                  </a:glow>
                </a:effectLst>
              </a:rPr>
              <a:t>3</a:t>
            </a:r>
            <a:r>
              <a:rPr lang="en-CA" sz="2800" b="1" baseline="300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27000">
                    <a:schemeClr val="accent5">
                      <a:lumMod val="75000"/>
                    </a:schemeClr>
                  </a:glow>
                </a:effectLst>
              </a:rPr>
              <a:t>rd</a:t>
            </a:r>
            <a:r>
              <a:rPr lang="en-CA" sz="2800" dirty="0" smtClean="0">
                <a:solidFill>
                  <a:schemeClr val="bg1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(5)  </a:t>
            </a:r>
            <a:r>
              <a:rPr lang="en-CA" sz="2800" dirty="0" smtClean="0">
                <a:solidFill>
                  <a:schemeClr val="bg1"/>
                </a:solidFill>
              </a:rPr>
              <a:t>24</a:t>
            </a:r>
          </a:p>
          <a:p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538" y="103007"/>
            <a:ext cx="4176072" cy="528667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dirty="0" smtClean="0"/>
              <a:t>Lunar Calendar CE 12</a:t>
            </a:r>
            <a:endParaRPr lang="en-CA" sz="3200" dirty="0"/>
          </a:p>
        </p:txBody>
      </p:sp>
      <p:sp>
        <p:nvSpPr>
          <p:cNvPr id="9" name="Rectangle 8"/>
          <p:cNvSpPr/>
          <p:nvPr/>
        </p:nvSpPr>
        <p:spPr>
          <a:xfrm>
            <a:off x="188536" y="826677"/>
            <a:ext cx="4176073" cy="4176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2000" dirty="0" smtClean="0">
                <a:solidFill>
                  <a:srgbClr val="660033"/>
                </a:solidFill>
              </a:rPr>
              <a:t>WEEK       (Cycles)	  	MONTH</a:t>
            </a:r>
            <a:endParaRPr lang="en-CA" sz="2000" dirty="0">
              <a:solidFill>
                <a:srgbClr val="660033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53006" y="1200256"/>
            <a:ext cx="226503" cy="336313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49211" y="1193782"/>
            <a:ext cx="310393" cy="342787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319274" y="4948378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1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878919" y="5307132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2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659127" y="5708116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effectLst>
            <a:glow rad="2667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3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6" name="Bent Arrow 25"/>
          <p:cNvSpPr/>
          <p:nvPr/>
        </p:nvSpPr>
        <p:spPr>
          <a:xfrm rot="15842350">
            <a:off x="2806908" y="3432037"/>
            <a:ext cx="538209" cy="5548713"/>
          </a:xfrm>
          <a:prstGeom prst="bentArrow">
            <a:avLst>
              <a:gd name="adj1" fmla="val 15733"/>
              <a:gd name="adj2" fmla="val 50000"/>
              <a:gd name="adj3" fmla="val 50000"/>
              <a:gd name="adj4" fmla="val 43750"/>
            </a:avLst>
          </a:prstGeom>
          <a:solidFill>
            <a:srgbClr val="00FFCC"/>
          </a:solidFill>
          <a:ln w="28575">
            <a:solidFill>
              <a:srgbClr val="FF33CC"/>
            </a:solidFill>
          </a:ln>
          <a:effectLst>
            <a:glow rad="127000">
              <a:schemeClr val="accent5">
                <a:lumMod val="75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897903" y="2394409"/>
            <a:ext cx="1944278" cy="2167800"/>
          </a:xfrm>
          <a:prstGeom prst="wedgeRoundRectCallout">
            <a:avLst>
              <a:gd name="adj1" fmla="val -54811"/>
              <a:gd name="adj2" fmla="val 101202"/>
              <a:gd name="adj3" fmla="val 16667"/>
            </a:avLst>
          </a:prstGeom>
          <a:solidFill>
            <a:schemeClr val="tx1">
              <a:lumMod val="65000"/>
            </a:schemeClr>
          </a:solidFill>
          <a:ln w="57150"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</a:rPr>
              <a:t>“On the </a:t>
            </a:r>
            <a:r>
              <a:rPr lang="en-CA" sz="3200" b="1" u="sng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</a:rPr>
              <a:t>third </a:t>
            </a:r>
            <a:r>
              <a:rPr lang="en-CA" sz="3200" b="1" u="sng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effectLst>
                  <a:glow rad="127000">
                    <a:srgbClr val="FFFF00"/>
                  </a:glow>
                </a:effectLst>
              </a:rPr>
              <a:t>c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effectLst>
                  <a:glow rad="127000">
                    <a:srgbClr val="FFFF00"/>
                  </a:glow>
                </a:effectLst>
              </a:rPr>
              <a:t>y</a:t>
            </a:r>
            <a:r>
              <a:rPr lang="en-CA" sz="3200" b="1" u="sng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effectLst>
                  <a:glow rad="127000">
                    <a:srgbClr val="FFFF00"/>
                  </a:glow>
                </a:effectLst>
              </a:rPr>
              <a:t>cle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effectLst>
                  <a:glow rad="127000">
                    <a:srgbClr val="FFFF00"/>
                  </a:glow>
                </a:effectLst>
              </a:rPr>
              <a:t>” ????????</a:t>
            </a:r>
            <a:endParaRPr lang="en-CA" sz="3200" b="1" dirty="0">
              <a:ln>
                <a:solidFill>
                  <a:srgbClr val="0000FF"/>
                </a:solidFill>
              </a:ln>
              <a:solidFill>
                <a:srgbClr val="00FFCC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86827" y="4752493"/>
            <a:ext cx="6253649" cy="18219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3d extrusionH="57150">
              <a:bevelT w="82550" h="38100" prst="coolSlant"/>
            </a:sp3d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</a:rPr>
              <a:t>Wyste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ye not, that </a:t>
            </a:r>
            <a:r>
              <a:rPr lang="en-US" sz="36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I must go about my fathers </a:t>
            </a:r>
            <a:r>
              <a:rPr lang="en-US" sz="3600" b="1" u="sng" dirty="0" err="1">
                <a:solidFill>
                  <a:srgbClr val="0000FF"/>
                </a:solidFill>
                <a:latin typeface="Arial Black" panose="020B0A04020102020204" pitchFamily="34" charset="0"/>
              </a:rPr>
              <a:t>businesse</a:t>
            </a:r>
            <a:r>
              <a:rPr lang="en-US" sz="3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?” </a:t>
            </a:r>
            <a:r>
              <a:rPr lang="en-US" sz="2000" b="1" dirty="0" smtClean="0">
                <a:solidFill>
                  <a:srgbClr val="00B050"/>
                </a:solidFill>
              </a:rPr>
              <a:t>Luke 2:49  </a:t>
            </a:r>
            <a:r>
              <a:rPr lang="en-US" sz="1400" b="1" dirty="0" smtClean="0">
                <a:solidFill>
                  <a:srgbClr val="009999"/>
                </a:solidFill>
              </a:rPr>
              <a:t>Bishops 1538</a:t>
            </a:r>
            <a:endParaRPr lang="en-CA" sz="2800" b="1" dirty="0">
              <a:solidFill>
                <a:srgbClr val="660033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4264434" y="1439340"/>
            <a:ext cx="718113" cy="3447704"/>
          </a:xfrm>
          <a:prstGeom prst="rightBrace">
            <a:avLst>
              <a:gd name="adj1" fmla="val 96639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6600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ounded Rectangle 4"/>
          <p:cNvSpPr/>
          <p:nvPr/>
        </p:nvSpPr>
        <p:spPr>
          <a:xfrm>
            <a:off x="5587947" y="220416"/>
            <a:ext cx="5916697" cy="606261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A “Refresher” Slide</a:t>
            </a:r>
            <a:endParaRPr lang="en-CA" sz="4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82547" y="1193782"/>
            <a:ext cx="7053943" cy="3191606"/>
          </a:xfrm>
          <a:prstGeom prst="roundRect">
            <a:avLst/>
          </a:prstGeom>
          <a:solidFill>
            <a:schemeClr val="tx1">
              <a:lumMod val="6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800" dirty="0" smtClean="0">
                <a:solidFill>
                  <a:srgbClr val="FF0000"/>
                </a:solidFill>
              </a:rPr>
              <a:t>The </a:t>
            </a:r>
            <a:r>
              <a:rPr lang="en-CA" sz="2800" b="1" u="sng" dirty="0" smtClean="0">
                <a:solidFill>
                  <a:srgbClr val="FF0000"/>
                </a:solidFill>
              </a:rPr>
              <a:t>TRADITIONAL</a:t>
            </a:r>
            <a:r>
              <a:rPr lang="en-CA" sz="2800" dirty="0" smtClean="0">
                <a:solidFill>
                  <a:srgbClr val="FF0000"/>
                </a:solidFill>
              </a:rPr>
              <a:t> Feast of the Yahudim, </a:t>
            </a:r>
            <a:r>
              <a:rPr lang="en-CA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(Luke 2:42,43)  </a:t>
            </a:r>
            <a:r>
              <a:rPr lang="en-CA" sz="2800" b="1" dirty="0" smtClean="0"/>
              <a:t>the Passover and Unleavened Bread Festival, was finished on the </a:t>
            </a:r>
            <a:r>
              <a:rPr lang="en-CA" sz="2800" b="1" u="sng" dirty="0" smtClean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rgbClr val="FFFF00"/>
                  </a:glow>
                </a:effectLst>
              </a:rPr>
              <a:t>21</a:t>
            </a:r>
            <a:r>
              <a:rPr lang="en-CA" sz="2800" b="1" u="sng" baseline="30000" dirty="0" smtClean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rgbClr val="FFFF00"/>
                  </a:glow>
                </a:effectLst>
              </a:rPr>
              <a:t>st</a:t>
            </a:r>
            <a:r>
              <a:rPr lang="en-CA" sz="2800" b="1" u="sng" dirty="0" smtClean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rgbClr val="FFFF00"/>
                  </a:glow>
                </a:effectLst>
              </a:rPr>
              <a:t> of the 1</a:t>
            </a:r>
            <a:r>
              <a:rPr lang="en-CA" sz="2800" b="1" u="sng" baseline="30000" dirty="0" smtClean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rgbClr val="FFFF00"/>
                  </a:glow>
                </a:effectLst>
              </a:rPr>
              <a:t>st</a:t>
            </a:r>
            <a:r>
              <a:rPr lang="en-CA" sz="2800" b="1" u="sng" dirty="0" smtClean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rgbClr val="FFFF00"/>
                  </a:glow>
                </a:effectLst>
              </a:rPr>
              <a:t> lunar month</a:t>
            </a:r>
            <a:r>
              <a:rPr lang="en-CA" sz="2800" b="1" dirty="0" smtClean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rgbClr val="FFFF00"/>
                  </a:glow>
                </a:effectLst>
              </a:rPr>
              <a:t>.</a:t>
            </a:r>
            <a:r>
              <a:rPr lang="en-CA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CA" sz="2800" b="1" dirty="0" smtClean="0">
                <a:solidFill>
                  <a:srgbClr val="0000FF"/>
                </a:solidFill>
              </a:rPr>
              <a:t>Yahusha</a:t>
            </a:r>
            <a:r>
              <a:rPr lang="en-CA" sz="2800" b="1" dirty="0" smtClean="0"/>
              <a:t> was discovered in the Temple after 3 cycles, </a:t>
            </a:r>
            <a:r>
              <a:rPr lang="en-CA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00FFCC"/>
                </a:solidFill>
                <a:latin typeface="Arial Black" panose="020B0A04020102020204" pitchFamily="34" charset="0"/>
              </a:rPr>
              <a:t>ON THE </a:t>
            </a:r>
            <a:br>
              <a:rPr lang="en-CA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00FFCC"/>
                </a:solidFill>
                <a:latin typeface="Arial Black" panose="020B0A04020102020204" pitchFamily="34" charset="0"/>
              </a:rPr>
            </a:br>
            <a:r>
              <a:rPr lang="en-CA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00FFCC"/>
                </a:solidFill>
                <a:latin typeface="Arial Black" panose="020B0A04020102020204" pitchFamily="34" charset="0"/>
              </a:rPr>
              <a:t>3</a:t>
            </a:r>
            <a:r>
              <a:rPr lang="en-CA" sz="2800" b="1" u="sng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FFCC"/>
                </a:solidFill>
                <a:latin typeface="Arial Black" panose="020B0A04020102020204" pitchFamily="34" charset="0"/>
              </a:rPr>
              <a:t>RD</a:t>
            </a:r>
            <a:r>
              <a:rPr lang="en-CA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00FFCC"/>
                </a:solidFill>
                <a:latin typeface="Arial Black" panose="020B0A04020102020204" pitchFamily="34" charset="0"/>
              </a:rPr>
              <a:t> CYCLE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CC"/>
                </a:solidFill>
                <a:latin typeface="Arial Black" panose="020B0A04020102020204" pitchFamily="34" charset="0"/>
              </a:rPr>
              <a:t>!</a:t>
            </a:r>
            <a:endParaRPr lang="en-CA" sz="2800" b="1" dirty="0">
              <a:ln>
                <a:solidFill>
                  <a:sysClr val="windowText" lastClr="000000"/>
                </a:solidFill>
              </a:ln>
              <a:solidFill>
                <a:srgbClr val="00FFCC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790035" y="65184"/>
            <a:ext cx="401965" cy="310463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39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79680" y="3953956"/>
            <a:ext cx="1289957" cy="329077"/>
          </a:xfrm>
          <a:prstGeom prst="rect">
            <a:avLst/>
          </a:prstGeom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(Tuesday)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7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3006" y="310393"/>
            <a:ext cx="11266414" cy="622463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F00">
                  <a:lumMod val="50000"/>
                </a:srgbClr>
              </a:gs>
              <a:gs pos="50000">
                <a:srgbClr val="00FFCC">
                  <a:lumMod val="63000"/>
                </a:srgbClr>
              </a:gs>
              <a:gs pos="100000">
                <a:schemeClr val="accent5">
                  <a:lumMod val="100000"/>
                </a:schemeClr>
              </a:gs>
            </a:gsLst>
            <a:lin ang="0" scaled="1"/>
          </a:gra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  </a:t>
            </a:r>
            <a:r>
              <a:rPr lang="en-US" sz="4800" dirty="0">
                <a:solidFill>
                  <a:prstClr val="black"/>
                </a:solidFill>
              </a:rPr>
              <a:t>I can of mine own self do nothing: as I hear, I judge: and my judgment is just; </a:t>
            </a:r>
            <a:r>
              <a:rPr lang="en-US" sz="4800" b="1" i="1" dirty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00FF99"/>
                  </a:glow>
                </a:effectLst>
                <a:latin typeface="Comic Sans MS" panose="030F0702030302020204" pitchFamily="66" charset="0"/>
              </a:rPr>
              <a:t>because I seek not mine own will, </a:t>
            </a:r>
            <a:r>
              <a:rPr lang="en-US" sz="4800" b="1" i="1" dirty="0" smtClean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00FF99"/>
                  </a:glow>
                </a:effectLst>
                <a:latin typeface="Comic Sans MS" panose="030F0702030302020204" pitchFamily="66" charset="0"/>
              </a:rPr>
              <a:t>BUT</a:t>
            </a:r>
            <a:r>
              <a:rPr lang="en-US" sz="48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00FF99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i="1" u="sng" dirty="0" smtClean="0">
                <a:ln w="28575">
                  <a:solidFill>
                    <a:srgbClr val="0000FF"/>
                  </a:solidFill>
                </a:ln>
                <a:solidFill>
                  <a:srgbClr val="00FF99"/>
                </a:solidFill>
                <a:effectLst>
                  <a:glow rad="127000">
                    <a:srgbClr val="FFFF00"/>
                  </a:glow>
                </a:effectLst>
                <a:latin typeface="Comic Sans MS" panose="030F0702030302020204" pitchFamily="66" charset="0"/>
              </a:rPr>
              <a:t>THE WILL</a:t>
            </a:r>
            <a:r>
              <a:rPr lang="en-US" sz="4800" b="1" i="1" dirty="0" smtClean="0">
                <a:ln w="28575">
                  <a:solidFill>
                    <a:srgbClr val="0000FF"/>
                  </a:solidFill>
                </a:ln>
                <a:solidFill>
                  <a:srgbClr val="00FF99"/>
                </a:solidFill>
                <a:effectLst>
                  <a:glow rad="127000">
                    <a:srgbClr val="FFFF00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00FF00"/>
                  </a:glow>
                </a:effectLst>
                <a:latin typeface="Comic Sans MS" panose="030F0702030302020204" pitchFamily="66" charset="0"/>
              </a:rPr>
              <a:t>OF THE FATHER   </a:t>
            </a:r>
            <a:br>
              <a:rPr lang="en-US" sz="48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00FF00"/>
                  </a:glow>
                </a:effectLst>
                <a:latin typeface="Comic Sans MS" panose="030F0702030302020204" pitchFamily="66" charset="0"/>
              </a:rPr>
            </a:br>
            <a:r>
              <a:rPr lang="en-US" sz="4800" b="1" i="1" dirty="0" smtClean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00FF00"/>
                  </a:glow>
                </a:effectLst>
                <a:latin typeface="Comic Sans MS" panose="030F0702030302020204" pitchFamily="66" charset="0"/>
              </a:rPr>
              <a:t>         </a:t>
            </a:r>
            <a:r>
              <a:rPr lang="en-US" sz="4800" b="1" i="1" dirty="0" smtClean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00FF99"/>
                  </a:glow>
                </a:effectLst>
                <a:latin typeface="Comic Sans MS" panose="030F0702030302020204" pitchFamily="66" charset="0"/>
              </a:rPr>
              <a:t>which </a:t>
            </a:r>
            <a:r>
              <a:rPr lang="en-US" sz="4800" b="1" i="1" dirty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00FF99"/>
                  </a:glow>
                </a:effectLst>
                <a:latin typeface="Comic Sans MS" panose="030F0702030302020204" pitchFamily="66" charset="0"/>
              </a:rPr>
              <a:t>hath sent me</a:t>
            </a:r>
            <a:r>
              <a:rPr lang="en-US" sz="4800" b="1" i="1" dirty="0" smtClean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00FF99"/>
                  </a:glow>
                </a:effectLst>
                <a:latin typeface="Comic Sans MS" panose="030F0702030302020204" pitchFamily="66" charset="0"/>
              </a:rPr>
              <a:t>.</a:t>
            </a:r>
            <a:endParaRPr lang="en-US" sz="4800" b="1" i="1" dirty="0">
              <a:solidFill>
                <a:schemeClr val="accent5">
                  <a:lumMod val="75000"/>
                </a:schemeClr>
              </a:solidFill>
              <a:effectLst>
                <a:glow rad="127000">
                  <a:srgbClr val="00FF99"/>
                </a:glow>
              </a:effectLst>
              <a:latin typeface="Comic Sans MS" panose="030F0702030302020204" pitchFamily="66" charset="0"/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							    John 5:30 		KJV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802485" y="53424"/>
            <a:ext cx="355312" cy="366446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290636" y="5778727"/>
            <a:ext cx="9280654" cy="931492"/>
          </a:xfrm>
          <a:prstGeom prst="wedgeRoundRectCallout">
            <a:avLst>
              <a:gd name="adj1" fmla="val -9543"/>
              <a:gd name="adj2" fmla="val -158852"/>
              <a:gd name="adj3" fmla="val 16667"/>
            </a:avLst>
          </a:prstGeom>
          <a:solidFill>
            <a:schemeClr val="accent2"/>
          </a:solidFill>
          <a:ln w="5715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i="1" dirty="0" smtClean="0">
                <a:ln w="12700">
                  <a:solidFill>
                    <a:srgbClr val="0000FF"/>
                  </a:solidFill>
                </a:ln>
                <a:solidFill>
                  <a:srgbClr val="00FF99"/>
                </a:solidFill>
                <a:latin typeface="Book Antiqua" panose="02040602050305030304" pitchFamily="18" charset="0"/>
              </a:rPr>
              <a:t>That - Which </a:t>
            </a:r>
            <a:r>
              <a:rPr lang="en-CA" sz="4400" b="1" i="1" u="sng" dirty="0" smtClean="0">
                <a:ln w="12700">
                  <a:solidFill>
                    <a:srgbClr val="0000FF"/>
                  </a:solidFill>
                </a:ln>
                <a:solidFill>
                  <a:srgbClr val="00FF99"/>
                </a:solidFill>
                <a:latin typeface="Book Antiqua" panose="02040602050305030304" pitchFamily="18" charset="0"/>
              </a:rPr>
              <a:t>Was Accomplished</a:t>
            </a:r>
            <a:r>
              <a:rPr lang="en-CA" sz="4400" b="1" i="1" dirty="0" smtClean="0">
                <a:ln w="12700">
                  <a:solidFill>
                    <a:srgbClr val="0000FF"/>
                  </a:solidFill>
                </a:ln>
                <a:solidFill>
                  <a:srgbClr val="00FF99"/>
                </a:solidFill>
                <a:latin typeface="Book Antiqua" panose="02040602050305030304" pitchFamily="18" charset="0"/>
              </a:rPr>
              <a:t>!</a:t>
            </a:r>
            <a:endParaRPr lang="en-CA" sz="4400" b="1" i="1" dirty="0">
              <a:ln w="12700">
                <a:solidFill>
                  <a:srgbClr val="0000FF"/>
                </a:solidFill>
              </a:ln>
              <a:solidFill>
                <a:srgbClr val="00FF99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58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8536" y="1395259"/>
            <a:ext cx="4176073" cy="32848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CA" sz="2800" b="1" dirty="0" smtClean="0">
                <a:solidFill>
                  <a:srgbClr val="660033"/>
                </a:solidFill>
              </a:rPr>
              <a:t>4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						</a:t>
            </a:r>
            <a:r>
              <a:rPr lang="en-CA" sz="1200" dirty="0" smtClean="0">
                <a:solidFill>
                  <a:schemeClr val="bg1"/>
                </a:solidFill>
              </a:rPr>
              <a:t>(30)</a:t>
            </a:r>
            <a:r>
              <a:rPr lang="en-CA" sz="1200" dirty="0" smtClean="0">
                <a:solidFill>
                  <a:srgbClr val="FF0000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18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5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rgbClr val="660033"/>
                </a:solidFill>
              </a:rPr>
              <a:t> 					 	</a:t>
            </a:r>
            <a:r>
              <a:rPr lang="en-CA" sz="1200" dirty="0" smtClean="0">
                <a:solidFill>
                  <a:schemeClr val="bg1"/>
                </a:solidFill>
              </a:rPr>
              <a:t>(31) 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19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6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rgbClr val="660033"/>
                </a:solidFill>
              </a:rPr>
              <a:t> 					</a:t>
            </a:r>
            <a:r>
              <a:rPr lang="en-CA" sz="2800" b="1" dirty="0">
                <a:solidFill>
                  <a:srgbClr val="660033"/>
                </a:solidFill>
              </a:rPr>
              <a:t> </a:t>
            </a:r>
            <a:r>
              <a:rPr lang="en-CA" sz="2800" b="1" dirty="0" smtClean="0">
                <a:solidFill>
                  <a:srgbClr val="660033"/>
                </a:solidFill>
              </a:rPr>
              <a:t> </a:t>
            </a:r>
            <a:r>
              <a:rPr lang="en-CA" sz="1200" dirty="0" smtClean="0">
                <a:solidFill>
                  <a:schemeClr val="bg1"/>
                </a:solidFill>
              </a:rPr>
              <a:t>(Apr 1)  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20</a:t>
            </a:r>
          </a:p>
          <a:p>
            <a:r>
              <a:rPr lang="en-CA" sz="2800" b="1" u="sng" dirty="0" smtClean="0">
                <a:solidFill>
                  <a:srgbClr val="0000FF"/>
                </a:solidFill>
              </a:rPr>
              <a:t>7</a:t>
            </a:r>
            <a:r>
              <a:rPr lang="en-CA" sz="28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2800" b="1" u="sng" dirty="0" smtClean="0">
                <a:solidFill>
                  <a:srgbClr val="0000FF"/>
                </a:solidFill>
              </a:rPr>
              <a:t> 					    </a:t>
            </a:r>
            <a:r>
              <a:rPr lang="en-CA" sz="1200" b="1" u="sng" dirty="0" smtClean="0">
                <a:solidFill>
                  <a:srgbClr val="0000FF"/>
                </a:solidFill>
              </a:rPr>
              <a:t> </a:t>
            </a:r>
            <a:r>
              <a:rPr lang="en-CA" sz="1200" u="sng" dirty="0" smtClean="0">
                <a:solidFill>
                  <a:srgbClr val="0000FF"/>
                </a:solidFill>
              </a:rPr>
              <a:t>(2)  </a:t>
            </a:r>
            <a:r>
              <a:rPr lang="en-CA" sz="2800" b="1" u="sng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21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1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st</a:t>
            </a:r>
            <a:r>
              <a:rPr lang="en-CA" sz="2800" dirty="0" smtClean="0">
                <a:solidFill>
                  <a:schemeClr val="bg1"/>
                </a:solidFill>
              </a:rPr>
              <a:t> 					    </a:t>
            </a:r>
            <a:r>
              <a:rPr lang="en-CA" sz="1200" dirty="0" smtClean="0">
                <a:solidFill>
                  <a:schemeClr val="bg1"/>
                </a:solidFill>
              </a:rPr>
              <a:t> (3)  </a:t>
            </a:r>
            <a:r>
              <a:rPr lang="en-CA" sz="2800" dirty="0" smtClean="0">
                <a:solidFill>
                  <a:schemeClr val="bg1"/>
                </a:solidFill>
              </a:rPr>
              <a:t>22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2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2800" dirty="0" smtClean="0">
                <a:solidFill>
                  <a:schemeClr val="bg1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(4)  </a:t>
            </a:r>
            <a:r>
              <a:rPr lang="en-CA" sz="2800" dirty="0" smtClean="0">
                <a:solidFill>
                  <a:schemeClr val="bg1"/>
                </a:solidFill>
              </a:rPr>
              <a:t>23</a:t>
            </a:r>
          </a:p>
          <a:p>
            <a:r>
              <a:rPr lang="en-CA" sz="28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27000">
                    <a:schemeClr val="accent5">
                      <a:lumMod val="75000"/>
                    </a:schemeClr>
                  </a:glow>
                </a:effectLst>
              </a:rPr>
              <a:t>3</a:t>
            </a:r>
            <a:r>
              <a:rPr lang="en-CA" sz="2800" b="1" baseline="300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27000">
                    <a:schemeClr val="accent5">
                      <a:lumMod val="75000"/>
                    </a:schemeClr>
                  </a:glow>
                </a:effectLst>
              </a:rPr>
              <a:t>rd</a:t>
            </a:r>
            <a:r>
              <a:rPr lang="en-CA" sz="2800" dirty="0" smtClean="0">
                <a:solidFill>
                  <a:schemeClr val="bg1"/>
                </a:solidFill>
              </a:rPr>
              <a:t> 						</a:t>
            </a:r>
            <a:r>
              <a:rPr lang="en-CA" sz="1200" dirty="0" smtClean="0">
                <a:solidFill>
                  <a:schemeClr val="bg1"/>
                </a:solidFill>
              </a:rPr>
              <a:t>(5)  </a:t>
            </a:r>
            <a:r>
              <a:rPr lang="en-CA" sz="2800" dirty="0" smtClean="0">
                <a:solidFill>
                  <a:schemeClr val="bg1"/>
                </a:solidFill>
              </a:rPr>
              <a:t>24</a:t>
            </a:r>
          </a:p>
          <a:p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538" y="103007"/>
            <a:ext cx="4176072" cy="528667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dirty="0" smtClean="0"/>
              <a:t>Lunar Calendar CE 12</a:t>
            </a:r>
            <a:endParaRPr lang="en-CA" sz="3200" dirty="0"/>
          </a:p>
        </p:txBody>
      </p:sp>
      <p:sp>
        <p:nvSpPr>
          <p:cNvPr id="9" name="Rectangle 8"/>
          <p:cNvSpPr/>
          <p:nvPr/>
        </p:nvSpPr>
        <p:spPr>
          <a:xfrm>
            <a:off x="188536" y="826677"/>
            <a:ext cx="4176073" cy="4176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 smtClean="0">
                <a:solidFill>
                  <a:srgbClr val="660033"/>
                </a:solidFill>
              </a:rPr>
              <a:t>WEEK       (Cycles)	  	MONTH</a:t>
            </a:r>
            <a:endParaRPr lang="en-CA" sz="2000" dirty="0">
              <a:solidFill>
                <a:srgbClr val="660033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53006" y="1200256"/>
            <a:ext cx="226503" cy="336313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49211" y="1193782"/>
            <a:ext cx="310393" cy="342787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319274" y="3252580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1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878919" y="3611334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2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659127" y="4012318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effectLst>
            <a:glow rad="2667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3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6" name="Bent Arrow 25"/>
          <p:cNvSpPr/>
          <p:nvPr/>
        </p:nvSpPr>
        <p:spPr>
          <a:xfrm rot="16720041" flipV="1">
            <a:off x="3917178" y="797645"/>
            <a:ext cx="1083605" cy="7644838"/>
          </a:xfrm>
          <a:prstGeom prst="bentArrow">
            <a:avLst>
              <a:gd name="adj1" fmla="val 15733"/>
              <a:gd name="adj2" fmla="val 50000"/>
              <a:gd name="adj3" fmla="val 50000"/>
              <a:gd name="adj4" fmla="val 43750"/>
            </a:avLst>
          </a:prstGeom>
          <a:solidFill>
            <a:srgbClr val="00FFCC"/>
          </a:solidFill>
          <a:ln w="28575">
            <a:solidFill>
              <a:srgbClr val="FF33CC"/>
            </a:solidFill>
          </a:ln>
          <a:effectLst>
            <a:glow rad="127000">
              <a:schemeClr val="accent5">
                <a:lumMod val="75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823964" y="0"/>
            <a:ext cx="368036" cy="327428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40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13877" y="1395259"/>
            <a:ext cx="4110087" cy="30950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CA" sz="2800" b="1" dirty="0" smtClean="0">
                <a:solidFill>
                  <a:srgbClr val="660033"/>
                </a:solidFill>
              </a:rPr>
              <a:t>4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rgbClr val="660033"/>
                </a:solidFill>
              </a:rPr>
              <a:t>  </a:t>
            </a:r>
            <a:r>
              <a:rPr lang="en-CA" sz="2800" dirty="0">
                <a:solidFill>
                  <a:prstClr val="black"/>
                </a:solidFill>
              </a:rPr>
              <a:t>	</a:t>
            </a:r>
            <a:r>
              <a:rPr lang="en-CA" sz="2800" dirty="0" smtClean="0">
                <a:solidFill>
                  <a:prstClr val="black"/>
                </a:solidFill>
              </a:rPr>
              <a:t>					</a:t>
            </a:r>
            <a:r>
              <a:rPr lang="en-CA" sz="2800" dirty="0">
                <a:solidFill>
                  <a:prstClr val="black"/>
                </a:solidFill>
              </a:rPr>
              <a:t> </a:t>
            </a:r>
            <a:r>
              <a:rPr lang="en-CA" sz="2800" dirty="0" smtClean="0">
                <a:solidFill>
                  <a:prstClr val="black"/>
                </a:solidFill>
              </a:rPr>
              <a:t>  8</a:t>
            </a:r>
            <a:endParaRPr lang="en-CA" sz="2800" dirty="0">
              <a:solidFill>
                <a:prstClr val="black"/>
              </a:solidFill>
            </a:endParaRPr>
          </a:p>
          <a:p>
            <a:r>
              <a:rPr lang="en-CA" sz="2800" b="1" dirty="0" smtClean="0">
                <a:solidFill>
                  <a:srgbClr val="660033"/>
                </a:solidFill>
              </a:rPr>
              <a:t>5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rgbClr val="660033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 						   9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6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rgbClr val="660033"/>
                </a:solidFill>
              </a:rPr>
              <a:t> </a:t>
            </a:r>
            <a:r>
              <a:rPr lang="en-CA" sz="2800" b="1" dirty="0" smtClean="0">
                <a:solidFill>
                  <a:schemeClr val="bg1"/>
                </a:solidFill>
              </a:rPr>
              <a:t> 						</a:t>
            </a:r>
            <a:r>
              <a:rPr lang="en-CA" sz="2800" b="1" dirty="0">
                <a:solidFill>
                  <a:schemeClr val="bg1"/>
                </a:solidFill>
              </a:rPr>
              <a:t> </a:t>
            </a:r>
            <a:r>
              <a:rPr lang="en-CA" sz="2800" b="1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10</a:t>
            </a:r>
            <a:br>
              <a:rPr lang="en-CA" sz="2800" dirty="0" smtClean="0">
                <a:solidFill>
                  <a:schemeClr val="bg1"/>
                </a:solidFill>
              </a:rPr>
            </a:br>
            <a:r>
              <a:rPr lang="en-CA" sz="2800" b="1" u="sng" dirty="0" smtClean="0">
                <a:solidFill>
                  <a:srgbClr val="0000FF"/>
                </a:solidFill>
              </a:rPr>
              <a:t>7</a:t>
            </a:r>
            <a:r>
              <a:rPr lang="en-CA" sz="28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2800" b="1" u="sng" dirty="0" smtClean="0">
                <a:solidFill>
                  <a:srgbClr val="0000FF"/>
                </a:solidFill>
              </a:rPr>
              <a:t>  </a:t>
            </a:r>
            <a:r>
              <a:rPr lang="en-CA" sz="2800" u="sng" dirty="0" smtClean="0">
                <a:solidFill>
                  <a:srgbClr val="0000FF"/>
                </a:solidFill>
              </a:rPr>
              <a:t>						  11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1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st</a:t>
            </a:r>
            <a:r>
              <a:rPr lang="en-CA" sz="2800" b="1" dirty="0" smtClean="0">
                <a:solidFill>
                  <a:srgbClr val="660033"/>
                </a:solidFill>
              </a:rPr>
              <a:t>  						  </a:t>
            </a:r>
            <a:r>
              <a:rPr lang="en-CA" sz="2800" dirty="0" smtClean="0">
                <a:solidFill>
                  <a:schemeClr val="bg1"/>
                </a:solidFill>
              </a:rPr>
              <a:t>12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2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2800" b="1" dirty="0" smtClean="0">
                <a:solidFill>
                  <a:srgbClr val="660033"/>
                </a:solidFill>
              </a:rPr>
              <a:t>  						  </a:t>
            </a:r>
            <a:r>
              <a:rPr lang="en-CA" sz="2800" dirty="0" smtClean="0">
                <a:solidFill>
                  <a:schemeClr val="bg1"/>
                </a:solidFill>
              </a:rPr>
              <a:t>13</a:t>
            </a:r>
          </a:p>
          <a:p>
            <a:r>
              <a:rPr lang="en-CA" sz="2800" b="1" dirty="0" smtClean="0">
                <a:solidFill>
                  <a:srgbClr val="660033"/>
                </a:solidFill>
                <a:effectLst>
                  <a:glow rad="330200">
                    <a:srgbClr val="FFFF00"/>
                  </a:glow>
                </a:effectLst>
              </a:rPr>
              <a:t>3</a:t>
            </a:r>
            <a:r>
              <a:rPr lang="en-CA" sz="2800" b="1" baseline="30000" dirty="0" smtClean="0">
                <a:solidFill>
                  <a:srgbClr val="660033"/>
                </a:solidFill>
                <a:effectLst>
                  <a:glow rad="330200">
                    <a:srgbClr val="FFFF00"/>
                  </a:glow>
                </a:effectLst>
              </a:rPr>
              <a:t>rd</a:t>
            </a:r>
            <a:r>
              <a:rPr lang="en-CA" sz="2800" b="1" dirty="0" smtClean="0">
                <a:solidFill>
                  <a:srgbClr val="660033"/>
                </a:solidFill>
                <a:effectLst>
                  <a:glow rad="330200">
                    <a:srgbClr val="FFFF00"/>
                  </a:glow>
                </a:effectLst>
              </a:rPr>
              <a:t> </a:t>
            </a:r>
            <a:r>
              <a:rPr lang="en-CA" sz="2800" b="1" dirty="0" smtClean="0">
                <a:solidFill>
                  <a:srgbClr val="0000FF"/>
                </a:solidFill>
                <a:effectLst>
                  <a:glow rad="330200">
                    <a:srgbClr val="FFFF00"/>
                  </a:glow>
                </a:effectLst>
              </a:rPr>
              <a:t> 					</a:t>
            </a:r>
            <a:r>
              <a:rPr lang="en-CA" sz="2800" b="1" dirty="0" smtClean="0">
                <a:solidFill>
                  <a:schemeClr val="bg1"/>
                </a:solidFill>
                <a:effectLst/>
              </a:rPr>
              <a:t>      </a:t>
            </a:r>
            <a:r>
              <a:rPr lang="en-CA" sz="2800" b="1" dirty="0" smtClean="0">
                <a:solidFill>
                  <a:schemeClr val="bg1"/>
                </a:solidFill>
                <a:effectLst>
                  <a:glow rad="330200">
                    <a:srgbClr val="FFFF00"/>
                  </a:glow>
                </a:effectLst>
              </a:rPr>
              <a:t>14</a:t>
            </a:r>
          </a:p>
          <a:p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7420279" y="527733"/>
            <a:ext cx="4328432" cy="697426"/>
          </a:xfrm>
          <a:prstGeom prst="wedgeRoundRectCallout">
            <a:avLst>
              <a:gd name="adj1" fmla="val 4677"/>
              <a:gd name="adj2" fmla="val 372126"/>
              <a:gd name="adj3" fmla="val 16667"/>
            </a:avLst>
          </a:prstGeom>
          <a:solidFill>
            <a:srgbClr val="FFC000">
              <a:lumMod val="60000"/>
              <a:lumOff val="40000"/>
            </a:srgbClr>
          </a:solidFill>
          <a:ln w="57150" cap="flat" cmpd="sng" algn="ctr">
            <a:solidFill>
              <a:srgbClr val="0000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extrusionH="57150">
              <a:bevelT h="25400" prst="softRound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Covenant Calendar</a:t>
            </a:r>
            <a:endParaRPr kumimoji="0" lang="en-CA" sz="4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662648" y="942392"/>
            <a:ext cx="2352625" cy="1576270"/>
          </a:xfrm>
          <a:prstGeom prst="wedgeRoundRectCallout">
            <a:avLst>
              <a:gd name="adj1" fmla="val -63187"/>
              <a:gd name="adj2" fmla="val 70059"/>
              <a:gd name="adj3" fmla="val 16667"/>
            </a:avLst>
          </a:prstGeom>
          <a:solidFill>
            <a:srgbClr val="660033"/>
          </a:solidFill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/>
              <a:t>Final cycle of the </a:t>
            </a:r>
            <a:r>
              <a:rPr lang="en-CA" sz="2400" b="1" u="sng" dirty="0" smtClean="0">
                <a:solidFill>
                  <a:srgbClr val="FF33CC"/>
                </a:solidFill>
              </a:rPr>
              <a:t>Lunar</a:t>
            </a:r>
            <a:r>
              <a:rPr lang="en-CA" sz="2400" b="1" dirty="0" smtClean="0">
                <a:solidFill>
                  <a:srgbClr val="FF33CC"/>
                </a:solidFill>
              </a:rPr>
              <a:t> </a:t>
            </a:r>
            <a:r>
              <a:rPr lang="en-CA" sz="2400" b="1" dirty="0" smtClean="0"/>
              <a:t>U/B Festival</a:t>
            </a:r>
            <a:endParaRPr lang="en-CA" sz="2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27025" y="3126829"/>
            <a:ext cx="3553688" cy="0"/>
          </a:xfrm>
          <a:prstGeom prst="line">
            <a:avLst/>
          </a:prstGeom>
          <a:ln w="76200">
            <a:solidFill>
              <a:srgbClr val="FF33CC"/>
            </a:solidFill>
            <a:prstDash val="sysDash"/>
            <a:headEnd type="none" w="med" len="med"/>
            <a:tailEnd type="arrow" w="med" len="med"/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rved Up Arrow 9"/>
          <p:cNvSpPr/>
          <p:nvPr/>
        </p:nvSpPr>
        <p:spPr>
          <a:xfrm>
            <a:off x="7921691" y="4490283"/>
            <a:ext cx="4148390" cy="771672"/>
          </a:xfrm>
          <a:prstGeom prst="curvedUpArrow">
            <a:avLst>
              <a:gd name="adj1" fmla="val 41459"/>
              <a:gd name="adj2" fmla="val 146218"/>
              <a:gd name="adj3" fmla="val 47260"/>
            </a:avLst>
          </a:prstGeom>
          <a:solidFill>
            <a:srgbClr val="0000FF"/>
          </a:solidFill>
          <a:ln w="28575">
            <a:solidFill>
              <a:srgbClr val="FF0000"/>
            </a:solidFill>
          </a:ln>
          <a:effectLst>
            <a:glow rad="127000">
              <a:srgbClr val="00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29104" y="3575883"/>
            <a:ext cx="2668387" cy="914400"/>
          </a:xfrm>
          <a:prstGeom prst="rect">
            <a:avLst/>
          </a:prstGeom>
          <a:solidFill>
            <a:schemeClr val="bg1"/>
          </a:solidFill>
          <a:ln w="76200"/>
          <a:effectLst>
            <a:glow rad="127000">
              <a:srgbClr val="00FFCC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800" b="1" i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1">
                      <a:lumMod val="20000"/>
                      <a:lumOff val="8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Passover</a:t>
            </a:r>
            <a:endParaRPr lang="en-CA" sz="4800" b="1" i="1" dirty="0">
              <a:ln>
                <a:solidFill>
                  <a:srgbClr val="0000FF"/>
                </a:solidFill>
              </a:ln>
              <a:solidFill>
                <a:srgbClr val="FF33CC"/>
              </a:solidFill>
              <a:effectLst>
                <a:glow rad="127000">
                  <a:schemeClr val="accent1">
                    <a:lumMod val="20000"/>
                    <a:lumOff val="8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Punched Tape 13"/>
          <p:cNvSpPr/>
          <p:nvPr/>
        </p:nvSpPr>
        <p:spPr>
          <a:xfrm>
            <a:off x="5838961" y="5601089"/>
            <a:ext cx="6117687" cy="1061516"/>
          </a:xfrm>
          <a:prstGeom prst="flowChartPunchedTape">
            <a:avLst/>
          </a:prstGeom>
          <a:solidFill>
            <a:schemeClr val="accent5">
              <a:lumMod val="75000"/>
            </a:schemeClr>
          </a:solidFill>
          <a:ln w="57150">
            <a:solidFill>
              <a:srgbClr val="6600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  <a:sp3d extrusionH="57150">
              <a:bevelT w="82550" h="38100" prst="coolSlant"/>
            </a:sp3d>
          </a:bodyPr>
          <a:lstStyle/>
          <a:p>
            <a:pPr algn="ctr"/>
            <a:r>
              <a:rPr lang="en-CA" sz="4000" b="1" i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effectLst>
                  <a:glow rad="127000">
                    <a:srgbClr val="00FF00"/>
                  </a:glow>
                </a:effectLst>
                <a:latin typeface="Comic Sans MS" panose="030F0702030302020204" pitchFamily="66" charset="0"/>
              </a:rPr>
              <a:t> Abib 14 – Passover!     </a:t>
            </a:r>
            <a:endParaRPr lang="en-CA" sz="4000" b="1" i="1" dirty="0">
              <a:ln>
                <a:solidFill>
                  <a:srgbClr val="0000FF"/>
                </a:solidFill>
              </a:ln>
              <a:solidFill>
                <a:srgbClr val="FF33CC"/>
              </a:solidFill>
              <a:effectLst>
                <a:glow rad="127000">
                  <a:srgbClr val="00FF00"/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21" name="Picture 3" descr="C:\Users\Rae\Desktop\Art on Desktop\white man clip art\3d white people\3d quiz right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8398" y="5178723"/>
            <a:ext cx="2430235" cy="15958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20" name="Straight Connector 19"/>
          <p:cNvCxnSpPr/>
          <p:nvPr/>
        </p:nvCxnSpPr>
        <p:spPr>
          <a:xfrm>
            <a:off x="4227025" y="4277605"/>
            <a:ext cx="3553688" cy="0"/>
          </a:xfrm>
          <a:prstGeom prst="line">
            <a:avLst/>
          </a:prstGeom>
          <a:ln w="76200">
            <a:solidFill>
              <a:srgbClr val="00FF00"/>
            </a:solidFill>
            <a:prstDash val="sysDash"/>
            <a:headEnd type="none" w="med" len="med"/>
            <a:tailEnd type="arrow" w="med" len="med"/>
          </a:ln>
          <a:effectLst>
            <a:glow rad="101600">
              <a:schemeClr val="accent5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69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5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5" grpId="0" animBg="1"/>
      <p:bldP spid="10" grpId="0" animBg="1"/>
      <p:bldP spid="12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>
                <a:alpha val="23000"/>
              </a:srgbClr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  <a:alpha val="29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3006" y="310393"/>
            <a:ext cx="11266414" cy="6224631"/>
          </a:xfrm>
          <a:prstGeom prst="roundRect">
            <a:avLst>
              <a:gd name="adj" fmla="val 30289"/>
            </a:avLst>
          </a:prstGeom>
          <a:gradFill flip="none" rotWithShape="1">
            <a:gsLst>
              <a:gs pos="0">
                <a:srgbClr val="FFFF00">
                  <a:lumMod val="50000"/>
                  <a:alpha val="24000"/>
                </a:srgbClr>
              </a:gs>
              <a:gs pos="50000">
                <a:srgbClr val="FFFF00">
                  <a:alpha val="62000"/>
                </a:srgbClr>
              </a:gs>
              <a:gs pos="84000">
                <a:srgbClr val="00FF00">
                  <a:alpha val="68000"/>
                </a:srgbClr>
              </a:gs>
            </a:gsLst>
            <a:lin ang="16200000" scaled="1"/>
            <a:tileRect/>
          </a:gra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ts val="1000"/>
              </a:spcBef>
            </a:pPr>
            <a:r>
              <a:rPr lang="en-US" sz="360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Is there a Scriptural reason why </a:t>
            </a:r>
            <a:r>
              <a:rPr lang="en-US" sz="3600" dirty="0" smtClean="0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Yahusha</a:t>
            </a:r>
            <a:r>
              <a:rPr lang="en-US" sz="360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</a:t>
            </a:r>
            <a:br>
              <a:rPr lang="en-US" sz="360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should be in the Tabernacle on this </a:t>
            </a:r>
            <a:br>
              <a:rPr lang="en-US" sz="360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particular 3</a:t>
            </a:r>
            <a:r>
              <a:rPr lang="en-US" sz="3600" baseline="3000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rd</a:t>
            </a:r>
            <a:r>
              <a:rPr lang="en-US" sz="360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cycle of the week?</a:t>
            </a:r>
          </a:p>
          <a:p>
            <a:pPr lvl="0" algn="ctr" defTabSz="914400">
              <a:spcBef>
                <a:spcPts val="1000"/>
              </a:spcBef>
            </a:pPr>
            <a:r>
              <a:rPr lang="en-US" sz="3600" b="1" dirty="0" smtClean="0">
                <a:solidFill>
                  <a:srgbClr val="800000"/>
                </a:solidFill>
                <a:effectLst>
                  <a:glow rad="127000">
                    <a:schemeClr val="tx1"/>
                  </a:glow>
                </a:effectLst>
                <a:latin typeface="Georgia" panose="02040502050405020303" pitchFamily="18" charset="0"/>
              </a:rPr>
              <a:t>Deut </a:t>
            </a:r>
            <a:r>
              <a:rPr lang="en-US" sz="3600" b="1" dirty="0">
                <a:solidFill>
                  <a:srgbClr val="800000"/>
                </a:solidFill>
                <a:effectLst>
                  <a:glow rad="127000">
                    <a:schemeClr val="tx1"/>
                  </a:glow>
                </a:effectLst>
                <a:latin typeface="Georgia" panose="02040502050405020303" pitchFamily="18" charset="0"/>
              </a:rPr>
              <a:t>16:16</a:t>
            </a:r>
            <a:r>
              <a:rPr lang="en-US" sz="3600" dirty="0">
                <a:solidFill>
                  <a:prstClr val="black"/>
                </a:solidFill>
                <a:effectLst>
                  <a:glow rad="127000">
                    <a:schemeClr val="tx1"/>
                  </a:glow>
                </a:effectLst>
                <a:latin typeface="Georgia" panose="02040502050405020303" pitchFamily="18" charset="0"/>
              </a:rPr>
              <a:t>  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Georgia" panose="02040502050405020303" pitchFamily="18" charset="0"/>
              </a:rPr>
              <a:t>“Three times a year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Georgia" panose="02040502050405020303" pitchFamily="18" charset="0"/>
              </a:rPr>
              <a:t/>
            </a:r>
            <a:b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Georgia" panose="02040502050405020303" pitchFamily="18" charset="0"/>
              </a:rPr>
            </a:br>
            <a:r>
              <a:rPr lang="en-US" sz="3600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5">
                      <a:lumMod val="60000"/>
                      <a:lumOff val="40000"/>
                    </a:schemeClr>
                  </a:glow>
                </a:effectLst>
                <a:latin typeface="Georgia" panose="02040502050405020303" pitchFamily="18" charset="0"/>
              </a:rPr>
              <a:t>all </a:t>
            </a:r>
            <a:r>
              <a:rPr lang="en-US" sz="3600" dirty="0">
                <a:ln w="19050"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5">
                      <a:lumMod val="60000"/>
                      <a:lumOff val="40000"/>
                    </a:schemeClr>
                  </a:glow>
                </a:effectLst>
                <a:latin typeface="Georgia" panose="02040502050405020303" pitchFamily="18" charset="0"/>
              </a:rPr>
              <a:t>your males appear before </a:t>
            </a:r>
            <a:r>
              <a:rPr lang="he-IL" sz="3600" dirty="0">
                <a:ln w="19050"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5">
                      <a:lumMod val="60000"/>
                      <a:lumOff val="40000"/>
                    </a:schemeClr>
                  </a:glow>
                </a:effectLst>
                <a:latin typeface="Arial" panose="020B0604020202020204" pitchFamily="34" charset="0"/>
              </a:rPr>
              <a:t>יהוה</a:t>
            </a:r>
            <a:r>
              <a:rPr lang="en-US" sz="3600" dirty="0">
                <a:ln w="19050"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5">
                      <a:lumMod val="60000"/>
                      <a:lumOff val="40000"/>
                    </a:schemeClr>
                  </a:glow>
                </a:effectLst>
                <a:latin typeface="Georgia" panose="02040502050405020303" pitchFamily="18" charset="0"/>
              </a:rPr>
              <a:t> your Elohim </a:t>
            </a:r>
            <a:r>
              <a:rPr lang="en-US" sz="3600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5">
                      <a:lumMod val="60000"/>
                      <a:lumOff val="40000"/>
                    </a:schemeClr>
                  </a:glow>
                </a:effectLst>
                <a:latin typeface="Georgia" panose="02040502050405020303" pitchFamily="18" charset="0"/>
              </a:rPr>
              <a:t/>
            </a:r>
            <a:br>
              <a:rPr lang="en-US" sz="3600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5">
                      <a:lumMod val="60000"/>
                      <a:lumOff val="40000"/>
                    </a:schemeClr>
                  </a:glow>
                </a:effectLst>
                <a:latin typeface="Georgia" panose="02040502050405020303" pitchFamily="18" charset="0"/>
              </a:rPr>
            </a:br>
            <a:r>
              <a:rPr lang="en-US" sz="3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effectLst>
                  <a:glow rad="127000">
                    <a:srgbClr val="00FFCC"/>
                  </a:glow>
                </a:effectLst>
                <a:latin typeface="Georgia" panose="02040502050405020303" pitchFamily="18" charset="0"/>
              </a:rPr>
              <a:t>in </a:t>
            </a:r>
            <a:r>
              <a:rPr lang="en-US" sz="3600" dirty="0">
                <a:ln w="28575"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effectLst>
                  <a:glow rad="127000">
                    <a:srgbClr val="00FFCC"/>
                  </a:glow>
                </a:effectLst>
                <a:latin typeface="Georgia" panose="02040502050405020303" pitchFamily="18" charset="0"/>
              </a:rPr>
              <a:t>the place which He chooses:</a:t>
            </a:r>
            <a:r>
              <a:rPr lang="en-US" sz="3600" dirty="0">
                <a:ln w="28575"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Georgia" panose="02040502050405020303" pitchFamily="18" charset="0"/>
              </a:rPr>
              <a:t> </a:t>
            </a:r>
            <a:r>
              <a:rPr lang="en-US" sz="3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Georgia" panose="02040502050405020303" pitchFamily="18" charset="0"/>
              </a:rPr>
              <a:t/>
            </a:r>
            <a:br>
              <a:rPr lang="en-US" sz="3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Georgia" panose="02040502050405020303" pitchFamily="18" charset="0"/>
              </a:rPr>
            </a:b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Georgia" panose="02040502050405020303" pitchFamily="18" charset="0"/>
              </a:rPr>
              <a:t>at 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Georgia" panose="02040502050405020303" pitchFamily="18" charset="0"/>
              </a:rPr>
              <a:t>the Festival of Unleavened Bread,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Georgia" panose="02040502050405020303" pitchFamily="18" charset="0"/>
              </a:rPr>
              <a:t/>
            </a:r>
            <a:b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Georgia" panose="02040502050405020303" pitchFamily="18" charset="0"/>
              </a:rPr>
            </a:b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Georgia" panose="02040502050405020303" pitchFamily="18" charset="0"/>
              </a:rPr>
              <a:t>and 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Georgia" panose="02040502050405020303" pitchFamily="18" charset="0"/>
              </a:rPr>
              <a:t>at the Festival of Weeks,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Georgia" panose="02040502050405020303" pitchFamily="18" charset="0"/>
              </a:rPr>
              <a:t/>
            </a:r>
            <a:b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Georgia" panose="02040502050405020303" pitchFamily="18" charset="0"/>
              </a:rPr>
            </a:b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Georgia" panose="02040502050405020303" pitchFamily="18" charset="0"/>
              </a:rPr>
              <a:t>and 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Georgia" panose="02040502050405020303" pitchFamily="18" charset="0"/>
              </a:rPr>
              <a:t>at the Festival of Booths.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Georgia" panose="02040502050405020303" pitchFamily="18" charset="0"/>
              </a:rPr>
              <a:t/>
            </a:r>
            <a:b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Georgia" panose="02040502050405020303" pitchFamily="18" charset="0"/>
              </a:rPr>
            </a:b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Georgia" panose="02040502050405020303" pitchFamily="18" charset="0"/>
              </a:rPr>
              <a:t>And 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Georgia" panose="02040502050405020303" pitchFamily="18" charset="0"/>
              </a:rPr>
              <a:t>none should appear before </a:t>
            </a:r>
            <a:r>
              <a:rPr lang="he-IL" sz="3600" dirty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Arial" panose="020B0604020202020204" pitchFamily="34" charset="0"/>
              </a:rPr>
              <a:t>יהוה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Georgia" panose="02040502050405020303" pitchFamily="18" charset="0"/>
              </a:rPr>
              <a:t>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Georgia" panose="02040502050405020303" pitchFamily="18" charset="0"/>
              </a:rPr>
              <a:t/>
            </a:r>
            <a:b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Georgia" panose="02040502050405020303" pitchFamily="18" charset="0"/>
              </a:rPr>
            </a:b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Georgia" panose="02040502050405020303" pitchFamily="18" charset="0"/>
              </a:rPr>
              <a:t>empty-handed … </a:t>
            </a:r>
            <a:endParaRPr lang="en-US" sz="3600" dirty="0" smtClean="0">
              <a:ln>
                <a:solidFill>
                  <a:sysClr val="windowText" lastClr="000000"/>
                </a:solidFill>
              </a:ln>
              <a:solidFill>
                <a:srgbClr val="FF33CC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802485" y="53424"/>
            <a:ext cx="355312" cy="366446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41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1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6351716" y="3166606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1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840291" y="4008822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effectLst>
            <a:glow rad="2667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3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823964" y="0"/>
            <a:ext cx="368036" cy="327428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42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13877" y="1395259"/>
            <a:ext cx="4110087" cy="30950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CA" sz="2800" b="1" dirty="0" smtClean="0">
                <a:solidFill>
                  <a:srgbClr val="660033"/>
                </a:solidFill>
              </a:rPr>
              <a:t>4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rgbClr val="660033"/>
                </a:solidFill>
              </a:rPr>
              <a:t>  </a:t>
            </a:r>
            <a:r>
              <a:rPr lang="en-CA" sz="2800" dirty="0">
                <a:solidFill>
                  <a:prstClr val="black"/>
                </a:solidFill>
              </a:rPr>
              <a:t>	</a:t>
            </a:r>
            <a:r>
              <a:rPr lang="en-CA" sz="2800" dirty="0" smtClean="0">
                <a:solidFill>
                  <a:prstClr val="black"/>
                </a:solidFill>
              </a:rPr>
              <a:t>					</a:t>
            </a:r>
            <a:r>
              <a:rPr lang="en-CA" sz="2800" dirty="0">
                <a:solidFill>
                  <a:prstClr val="black"/>
                </a:solidFill>
              </a:rPr>
              <a:t> </a:t>
            </a:r>
            <a:r>
              <a:rPr lang="en-CA" sz="2800" dirty="0" smtClean="0">
                <a:solidFill>
                  <a:prstClr val="black"/>
                </a:solidFill>
              </a:rPr>
              <a:t>  8</a:t>
            </a:r>
            <a:endParaRPr lang="en-CA" sz="2800" dirty="0">
              <a:solidFill>
                <a:prstClr val="black"/>
              </a:solidFill>
            </a:endParaRPr>
          </a:p>
          <a:p>
            <a:r>
              <a:rPr lang="en-CA" sz="2800" b="1" dirty="0" smtClean="0">
                <a:solidFill>
                  <a:srgbClr val="660033"/>
                </a:solidFill>
              </a:rPr>
              <a:t>5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rgbClr val="660033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 						   9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6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rgbClr val="660033"/>
                </a:solidFill>
              </a:rPr>
              <a:t> </a:t>
            </a:r>
            <a:r>
              <a:rPr lang="en-CA" sz="2800" b="1" dirty="0" smtClean="0">
                <a:solidFill>
                  <a:schemeClr val="bg1"/>
                </a:solidFill>
              </a:rPr>
              <a:t> 						</a:t>
            </a:r>
            <a:r>
              <a:rPr lang="en-CA" sz="2800" b="1" dirty="0">
                <a:solidFill>
                  <a:schemeClr val="bg1"/>
                </a:solidFill>
              </a:rPr>
              <a:t> </a:t>
            </a:r>
            <a:r>
              <a:rPr lang="en-CA" sz="2800" b="1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10</a:t>
            </a:r>
            <a:br>
              <a:rPr lang="en-CA" sz="2800" dirty="0" smtClean="0">
                <a:solidFill>
                  <a:schemeClr val="bg1"/>
                </a:solidFill>
              </a:rPr>
            </a:br>
            <a:r>
              <a:rPr lang="en-CA" sz="2800" b="1" u="sng" dirty="0" smtClean="0">
                <a:solidFill>
                  <a:srgbClr val="0000FF"/>
                </a:solidFill>
              </a:rPr>
              <a:t>7</a:t>
            </a:r>
            <a:r>
              <a:rPr lang="en-CA" sz="28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2800" b="1" u="sng" dirty="0" smtClean="0">
                <a:solidFill>
                  <a:srgbClr val="0000FF"/>
                </a:solidFill>
              </a:rPr>
              <a:t>  </a:t>
            </a:r>
            <a:r>
              <a:rPr lang="en-CA" sz="2800" u="sng" dirty="0" smtClean="0">
                <a:solidFill>
                  <a:srgbClr val="0000FF"/>
                </a:solidFill>
              </a:rPr>
              <a:t>						  11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1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st</a:t>
            </a:r>
            <a:r>
              <a:rPr lang="en-CA" sz="2800" b="1" dirty="0" smtClean="0">
                <a:solidFill>
                  <a:srgbClr val="660033"/>
                </a:solidFill>
              </a:rPr>
              <a:t>  						  </a:t>
            </a:r>
            <a:r>
              <a:rPr lang="en-CA" sz="2800" dirty="0" smtClean="0">
                <a:solidFill>
                  <a:schemeClr val="bg1"/>
                </a:solidFill>
              </a:rPr>
              <a:t>12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2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2800" b="1" dirty="0" smtClean="0">
                <a:solidFill>
                  <a:srgbClr val="660033"/>
                </a:solidFill>
              </a:rPr>
              <a:t>  						  </a:t>
            </a:r>
            <a:r>
              <a:rPr lang="en-CA" sz="2800" dirty="0" smtClean="0">
                <a:solidFill>
                  <a:schemeClr val="bg1"/>
                </a:solidFill>
              </a:rPr>
              <a:t>13</a:t>
            </a:r>
          </a:p>
          <a:p>
            <a:r>
              <a:rPr lang="en-CA" sz="2800" b="1" dirty="0" smtClean="0">
                <a:solidFill>
                  <a:srgbClr val="660033"/>
                </a:solidFill>
                <a:effectLst>
                  <a:glow rad="330200">
                    <a:srgbClr val="FFFF00"/>
                  </a:glow>
                </a:effectLst>
              </a:rPr>
              <a:t>3</a:t>
            </a:r>
            <a:r>
              <a:rPr lang="en-CA" sz="2800" b="1" baseline="30000" dirty="0" smtClean="0">
                <a:solidFill>
                  <a:srgbClr val="660033"/>
                </a:solidFill>
                <a:effectLst>
                  <a:glow rad="330200">
                    <a:srgbClr val="FFFF00"/>
                  </a:glow>
                </a:effectLst>
              </a:rPr>
              <a:t>rd</a:t>
            </a:r>
            <a:r>
              <a:rPr lang="en-CA" sz="2800" b="1" dirty="0" smtClean="0">
                <a:solidFill>
                  <a:srgbClr val="660033"/>
                </a:solidFill>
                <a:effectLst>
                  <a:glow rad="330200">
                    <a:srgbClr val="FFFF00"/>
                  </a:glow>
                </a:effectLst>
              </a:rPr>
              <a:t> </a:t>
            </a:r>
            <a:r>
              <a:rPr lang="en-CA" sz="2800" b="1" dirty="0" smtClean="0">
                <a:solidFill>
                  <a:srgbClr val="0000FF"/>
                </a:solidFill>
                <a:effectLst>
                  <a:glow rad="330200">
                    <a:srgbClr val="FFFF00"/>
                  </a:glow>
                </a:effectLst>
              </a:rPr>
              <a:t> 					</a:t>
            </a:r>
            <a:r>
              <a:rPr lang="en-CA" sz="2800" b="1" dirty="0" smtClean="0">
                <a:solidFill>
                  <a:schemeClr val="bg1"/>
                </a:solidFill>
                <a:effectLst/>
              </a:rPr>
              <a:t>      </a:t>
            </a:r>
            <a:r>
              <a:rPr lang="en-CA" sz="2800" b="1" dirty="0" smtClean="0">
                <a:solidFill>
                  <a:schemeClr val="bg1"/>
                </a:solidFill>
                <a:effectLst>
                  <a:glow rad="330200">
                    <a:srgbClr val="FFFF00"/>
                  </a:glow>
                </a:effectLst>
              </a:rPr>
              <a:t>14</a:t>
            </a:r>
          </a:p>
          <a:p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7081935" y="527733"/>
            <a:ext cx="4666776" cy="697426"/>
          </a:xfrm>
          <a:prstGeom prst="wedgeRoundRectCallout">
            <a:avLst>
              <a:gd name="adj1" fmla="val 12006"/>
              <a:gd name="adj2" fmla="val 362761"/>
              <a:gd name="adj3" fmla="val 16667"/>
            </a:avLst>
          </a:prstGeom>
          <a:solidFill>
            <a:srgbClr val="FFC000">
              <a:lumMod val="60000"/>
              <a:lumOff val="40000"/>
            </a:srgbClr>
          </a:solidFill>
          <a:ln w="57150" cap="flat" cmpd="sng" algn="ctr">
            <a:solidFill>
              <a:srgbClr val="0000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Covenant Calendar</a:t>
            </a:r>
            <a:endParaRPr kumimoji="0" lang="en-CA" sz="4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rved Up Arrow 9"/>
          <p:cNvSpPr/>
          <p:nvPr/>
        </p:nvSpPr>
        <p:spPr>
          <a:xfrm>
            <a:off x="7921691" y="4490283"/>
            <a:ext cx="4148390" cy="771672"/>
          </a:xfrm>
          <a:prstGeom prst="curvedUpArrow">
            <a:avLst>
              <a:gd name="adj1" fmla="val 41459"/>
              <a:gd name="adj2" fmla="val 146218"/>
              <a:gd name="adj3" fmla="val 47260"/>
            </a:avLst>
          </a:prstGeom>
          <a:solidFill>
            <a:srgbClr val="0000FF"/>
          </a:solidFill>
          <a:ln w="28575">
            <a:solidFill>
              <a:srgbClr val="FF0000"/>
            </a:solidFill>
          </a:ln>
          <a:effectLst>
            <a:glow rad="127000">
              <a:srgbClr val="00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29104" y="3575883"/>
            <a:ext cx="2668387" cy="914400"/>
          </a:xfrm>
          <a:prstGeom prst="rect">
            <a:avLst/>
          </a:prstGeom>
          <a:solidFill>
            <a:schemeClr val="bg1"/>
          </a:solidFill>
          <a:ln w="76200"/>
          <a:effectLst>
            <a:glow rad="127000">
              <a:srgbClr val="00FFCC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800" b="1" i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1">
                      <a:lumMod val="20000"/>
                      <a:lumOff val="8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Passover</a:t>
            </a:r>
            <a:endParaRPr lang="en-CA" sz="4800" b="1" i="1" dirty="0">
              <a:ln>
                <a:solidFill>
                  <a:srgbClr val="0000FF"/>
                </a:solidFill>
              </a:ln>
              <a:solidFill>
                <a:srgbClr val="FF33CC"/>
              </a:solidFill>
              <a:effectLst>
                <a:glow rad="127000">
                  <a:schemeClr val="accent1">
                    <a:lumMod val="20000"/>
                    <a:lumOff val="8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Punched Tape 13"/>
          <p:cNvSpPr/>
          <p:nvPr/>
        </p:nvSpPr>
        <p:spPr>
          <a:xfrm rot="20023410">
            <a:off x="566481" y="2059165"/>
            <a:ext cx="5624706" cy="3787342"/>
          </a:xfrm>
          <a:prstGeom prst="flowChartPunchedTape">
            <a:avLst/>
          </a:prstGeom>
          <a:solidFill>
            <a:schemeClr val="accent5">
              <a:lumMod val="75000"/>
            </a:schemeClr>
          </a:solidFill>
          <a:ln w="57150">
            <a:solidFill>
              <a:srgbClr val="6600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6600" b="1" i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effectLst>
                  <a:glow rad="127000">
                    <a:srgbClr val="00FF00"/>
                  </a:glow>
                </a:effectLst>
                <a:latin typeface="Comic Sans MS" panose="030F0702030302020204" pitchFamily="66" charset="0"/>
              </a:rPr>
              <a:t>Abib 14 – Passover!   </a:t>
            </a:r>
            <a:endParaRPr lang="en-CA" sz="6600" b="1" i="1" dirty="0">
              <a:ln>
                <a:solidFill>
                  <a:srgbClr val="0000FF"/>
                </a:solidFill>
              </a:ln>
              <a:solidFill>
                <a:srgbClr val="FF33CC"/>
              </a:solidFill>
              <a:effectLst>
                <a:glow rad="127000">
                  <a:srgbClr val="00FF00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597833" y="3584080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2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20012426">
            <a:off x="133535" y="1238871"/>
            <a:ext cx="4323751" cy="914400"/>
          </a:xfrm>
          <a:prstGeom prst="rect">
            <a:avLst/>
          </a:prstGeom>
          <a:ln w="76200">
            <a:solidFill>
              <a:srgbClr val="6600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3600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latin typeface="Arial Black" panose="020B0A04020102020204" pitchFamily="34" charset="0"/>
              </a:rPr>
              <a:t>HALLELU-YAH!</a:t>
            </a:r>
            <a:endParaRPr lang="en-CA" sz="3600" dirty="0">
              <a:ln>
                <a:solidFill>
                  <a:srgbClr val="0000FF"/>
                </a:solidFill>
              </a:ln>
              <a:solidFill>
                <a:srgbClr val="00FFCC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68147" y="5388014"/>
            <a:ext cx="8001934" cy="1314518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5715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b="1" i="1" dirty="0" smtClean="0">
                <a:solidFill>
                  <a:srgbClr val="0000FF"/>
                </a:solidFill>
              </a:rPr>
              <a:t>Yahusha</a:t>
            </a:r>
            <a:r>
              <a:rPr lang="en-CA" sz="2800" b="1" i="1" dirty="0" smtClean="0">
                <a:solidFill>
                  <a:srgbClr val="00FF00"/>
                </a:solidFill>
              </a:rPr>
              <a:t> was </a:t>
            </a:r>
            <a:r>
              <a:rPr lang="en-CA" sz="3600" b="1" i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effectLst>
                  <a:glow rad="127000">
                    <a:srgbClr val="FFFF00"/>
                  </a:glow>
                </a:effectLst>
              </a:rPr>
              <a:t>“PRESENTING HIMSELF” </a:t>
            </a:r>
            <a:r>
              <a:rPr lang="en-CA" sz="2800" b="1" i="1" u="sng" dirty="0" smtClean="0">
                <a:solidFill>
                  <a:srgbClr val="00FF00"/>
                </a:solidFill>
              </a:rPr>
              <a:t>in the Tabernacle</a:t>
            </a:r>
            <a:r>
              <a:rPr lang="en-CA" sz="2800" b="1" i="1" dirty="0" smtClean="0">
                <a:solidFill>
                  <a:srgbClr val="00FF00"/>
                </a:solidFill>
              </a:rPr>
              <a:t>!  On Passover!  </a:t>
            </a:r>
            <a:r>
              <a:rPr lang="en-CA" sz="2800" b="1" i="1" dirty="0" err="1" smtClean="0">
                <a:solidFill>
                  <a:srgbClr val="00FF00"/>
                </a:solidFill>
              </a:rPr>
              <a:t>Exo</a:t>
            </a:r>
            <a:r>
              <a:rPr lang="en-CA" sz="2800" b="1" i="1" dirty="0" smtClean="0">
                <a:solidFill>
                  <a:srgbClr val="00FF00"/>
                </a:solidFill>
              </a:rPr>
              <a:t> 23:17!</a:t>
            </a:r>
            <a:endParaRPr lang="en-CA" sz="2800" b="1" i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0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14" grpId="0" animBg="1"/>
      <p:bldP spid="24" grpId="0" animBg="1"/>
      <p:bldP spid="4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823964" y="0"/>
            <a:ext cx="368036" cy="327428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43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13877" y="961053"/>
            <a:ext cx="4110087" cy="57592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CA" sz="2400" b="1" u="sng" dirty="0">
                <a:solidFill>
                  <a:srgbClr val="660033"/>
                </a:solidFill>
              </a:rPr>
              <a:t>4</a:t>
            </a:r>
            <a:r>
              <a:rPr lang="en-CA" sz="2400" b="1" u="sng" baseline="30000" dirty="0">
                <a:solidFill>
                  <a:srgbClr val="660033"/>
                </a:solidFill>
              </a:rPr>
              <a:t>th</a:t>
            </a:r>
            <a:r>
              <a:rPr lang="en-CA" sz="2400" b="1" u="sng" dirty="0">
                <a:solidFill>
                  <a:srgbClr val="660033"/>
                </a:solidFill>
              </a:rPr>
              <a:t>  </a:t>
            </a:r>
            <a:r>
              <a:rPr lang="en-CA" sz="2400" b="1" u="sng" dirty="0">
                <a:solidFill>
                  <a:srgbClr val="0000FF"/>
                </a:solidFill>
              </a:rPr>
              <a:t>New Year </a:t>
            </a:r>
            <a:r>
              <a:rPr lang="en-CA" sz="2400" b="1" u="sng" dirty="0" smtClean="0">
                <a:solidFill>
                  <a:srgbClr val="0000FF"/>
                </a:solidFill>
              </a:rPr>
              <a:t>           Day</a:t>
            </a:r>
            <a:r>
              <a:rPr lang="en-CA" sz="2400" u="sng" dirty="0" smtClean="0">
                <a:solidFill>
                  <a:srgbClr val="0000FF"/>
                </a:solidFill>
              </a:rPr>
              <a:t> </a:t>
            </a:r>
            <a:r>
              <a:rPr lang="en-CA" sz="2400" u="sng" dirty="0" smtClean="0">
                <a:solidFill>
                  <a:prstClr val="black"/>
                </a:solidFill>
              </a:rPr>
              <a:t>1</a:t>
            </a:r>
            <a:endParaRPr lang="en-CA" sz="2400" u="sng" dirty="0">
              <a:solidFill>
                <a:prstClr val="black"/>
              </a:solidFill>
            </a:endParaRPr>
          </a:p>
          <a:p>
            <a:r>
              <a:rPr lang="en-CA" sz="2400" b="1" dirty="0">
                <a:solidFill>
                  <a:srgbClr val="660033"/>
                </a:solidFill>
              </a:rPr>
              <a:t>5</a:t>
            </a:r>
            <a:r>
              <a:rPr lang="en-CA" sz="2400" b="1" baseline="30000" dirty="0">
                <a:solidFill>
                  <a:srgbClr val="660033"/>
                </a:solidFill>
              </a:rPr>
              <a:t>th</a:t>
            </a:r>
            <a:r>
              <a:rPr lang="en-CA" sz="2400" b="1" dirty="0">
                <a:solidFill>
                  <a:srgbClr val="660033"/>
                </a:solidFill>
              </a:rPr>
              <a:t> </a:t>
            </a:r>
            <a:r>
              <a:rPr lang="en-CA" sz="2400" dirty="0">
                <a:solidFill>
                  <a:schemeClr val="bg1"/>
                </a:solidFill>
              </a:rPr>
              <a:t> 						 	2</a:t>
            </a:r>
          </a:p>
          <a:p>
            <a:r>
              <a:rPr lang="en-CA" sz="2400" b="1" dirty="0">
                <a:solidFill>
                  <a:srgbClr val="660033"/>
                </a:solidFill>
              </a:rPr>
              <a:t>6</a:t>
            </a:r>
            <a:r>
              <a:rPr lang="en-CA" sz="2400" b="1" baseline="30000" dirty="0">
                <a:solidFill>
                  <a:srgbClr val="660033"/>
                </a:solidFill>
              </a:rPr>
              <a:t>th</a:t>
            </a:r>
            <a:r>
              <a:rPr lang="en-CA" sz="2400" b="1" dirty="0">
                <a:solidFill>
                  <a:srgbClr val="660033"/>
                </a:solidFill>
              </a:rPr>
              <a:t> </a:t>
            </a:r>
            <a:r>
              <a:rPr lang="en-CA" sz="2400" b="1" dirty="0">
                <a:solidFill>
                  <a:schemeClr val="bg1"/>
                </a:solidFill>
              </a:rPr>
              <a:t> 						 	</a:t>
            </a:r>
            <a:r>
              <a:rPr lang="en-CA" sz="2400" dirty="0">
                <a:solidFill>
                  <a:schemeClr val="bg1"/>
                </a:solidFill>
              </a:rPr>
              <a:t>3</a:t>
            </a:r>
            <a:br>
              <a:rPr lang="en-CA" sz="2400" dirty="0">
                <a:solidFill>
                  <a:schemeClr val="bg1"/>
                </a:solidFill>
              </a:rPr>
            </a:br>
            <a:r>
              <a:rPr lang="en-CA" sz="2400" b="1" u="sng" dirty="0">
                <a:solidFill>
                  <a:srgbClr val="0000FF"/>
                </a:solidFill>
              </a:rPr>
              <a:t>7</a:t>
            </a:r>
            <a:r>
              <a:rPr lang="en-CA" sz="2400" b="1" u="sng" baseline="30000" dirty="0">
                <a:solidFill>
                  <a:srgbClr val="0000FF"/>
                </a:solidFill>
              </a:rPr>
              <a:t>th</a:t>
            </a:r>
            <a:r>
              <a:rPr lang="en-CA" sz="2400" b="1" u="sng" dirty="0">
                <a:solidFill>
                  <a:srgbClr val="0000FF"/>
                </a:solidFill>
              </a:rPr>
              <a:t>  Sabbath</a:t>
            </a:r>
            <a:r>
              <a:rPr lang="en-CA" sz="2400" u="sng" dirty="0">
                <a:solidFill>
                  <a:srgbClr val="0000FF"/>
                </a:solidFill>
              </a:rPr>
              <a:t>			 	</a:t>
            </a:r>
            <a:r>
              <a:rPr lang="en-CA" sz="2400" u="sng" dirty="0" smtClean="0">
                <a:solidFill>
                  <a:srgbClr val="0000FF"/>
                </a:solidFill>
              </a:rPr>
              <a:t>	4</a:t>
            </a:r>
            <a:endParaRPr lang="en-CA" sz="2400" u="sng" dirty="0">
              <a:solidFill>
                <a:srgbClr val="0000FF"/>
              </a:solidFill>
            </a:endParaRPr>
          </a:p>
          <a:p>
            <a:r>
              <a:rPr lang="en-CA" sz="2400" b="1" dirty="0">
                <a:solidFill>
                  <a:srgbClr val="660033"/>
                </a:solidFill>
              </a:rPr>
              <a:t>1</a:t>
            </a:r>
            <a:r>
              <a:rPr lang="en-CA" sz="2400" b="1" baseline="30000" dirty="0">
                <a:solidFill>
                  <a:srgbClr val="660033"/>
                </a:solidFill>
              </a:rPr>
              <a:t>st</a:t>
            </a:r>
            <a:r>
              <a:rPr lang="en-CA" sz="2400" b="1" dirty="0">
                <a:solidFill>
                  <a:srgbClr val="660033"/>
                </a:solidFill>
              </a:rPr>
              <a:t>  						</a:t>
            </a:r>
            <a:r>
              <a:rPr lang="en-CA" sz="2400" b="1" dirty="0" smtClean="0">
                <a:solidFill>
                  <a:srgbClr val="660033"/>
                </a:solidFill>
              </a:rPr>
              <a:t> 	</a:t>
            </a:r>
            <a:r>
              <a:rPr lang="en-CA" sz="2400" dirty="0" smtClean="0">
                <a:solidFill>
                  <a:schemeClr val="bg1"/>
                </a:solidFill>
              </a:rPr>
              <a:t>5</a:t>
            </a:r>
            <a:endParaRPr lang="en-CA" sz="2400" dirty="0">
              <a:solidFill>
                <a:schemeClr val="bg1"/>
              </a:solidFill>
            </a:endParaRPr>
          </a:p>
          <a:p>
            <a:r>
              <a:rPr lang="en-CA" sz="2400" b="1" dirty="0">
                <a:solidFill>
                  <a:srgbClr val="660033"/>
                </a:solidFill>
              </a:rPr>
              <a:t>2</a:t>
            </a:r>
            <a:r>
              <a:rPr lang="en-CA" sz="2400" b="1" baseline="30000" dirty="0">
                <a:solidFill>
                  <a:srgbClr val="660033"/>
                </a:solidFill>
              </a:rPr>
              <a:t>nd</a:t>
            </a:r>
            <a:r>
              <a:rPr lang="en-CA" sz="2400" b="1" dirty="0">
                <a:solidFill>
                  <a:srgbClr val="660033"/>
                </a:solidFill>
              </a:rPr>
              <a:t>  						</a:t>
            </a:r>
            <a:r>
              <a:rPr lang="en-CA" sz="2400" b="1" dirty="0" smtClean="0">
                <a:solidFill>
                  <a:srgbClr val="660033"/>
                </a:solidFill>
              </a:rPr>
              <a:t> 	</a:t>
            </a:r>
            <a:r>
              <a:rPr lang="en-CA" sz="2400" dirty="0" smtClean="0">
                <a:solidFill>
                  <a:schemeClr val="bg1"/>
                </a:solidFill>
              </a:rPr>
              <a:t>6</a:t>
            </a:r>
            <a:br>
              <a:rPr lang="en-CA" sz="2400" dirty="0" smtClean="0">
                <a:solidFill>
                  <a:schemeClr val="bg1"/>
                </a:solidFill>
              </a:rPr>
            </a:br>
            <a:endParaRPr lang="en-CA" sz="2400" dirty="0">
              <a:solidFill>
                <a:schemeClr val="bg1"/>
              </a:solidFill>
            </a:endParaRPr>
          </a:p>
          <a:p>
            <a:r>
              <a:rPr lang="en-CA" sz="2400" b="1" dirty="0">
                <a:solidFill>
                  <a:srgbClr val="660033"/>
                </a:solidFill>
              </a:rPr>
              <a:t>3</a:t>
            </a:r>
            <a:r>
              <a:rPr lang="en-CA" sz="2400" b="1" baseline="30000" dirty="0">
                <a:solidFill>
                  <a:srgbClr val="660033"/>
                </a:solidFill>
              </a:rPr>
              <a:t>rd</a:t>
            </a:r>
            <a:r>
              <a:rPr lang="en-CA" sz="2400" b="1" dirty="0">
                <a:solidFill>
                  <a:srgbClr val="660033"/>
                </a:solidFill>
              </a:rPr>
              <a:t> </a:t>
            </a:r>
            <a:r>
              <a:rPr lang="en-CA" sz="2400" b="1" dirty="0">
                <a:solidFill>
                  <a:srgbClr val="0000FF"/>
                </a:solidFill>
              </a:rPr>
              <a:t> 					</a:t>
            </a:r>
            <a:r>
              <a:rPr lang="en-CA" sz="2400" b="1" dirty="0" smtClean="0">
                <a:solidFill>
                  <a:srgbClr val="0000FF"/>
                </a:solidFill>
              </a:rPr>
              <a:t>		</a:t>
            </a:r>
            <a:r>
              <a:rPr lang="en-CA" sz="2400" dirty="0" smtClean="0">
                <a:solidFill>
                  <a:schemeClr val="bg1"/>
                </a:solidFill>
              </a:rPr>
              <a:t>7</a:t>
            </a:r>
            <a:endParaRPr lang="en-CA" sz="2400" dirty="0">
              <a:solidFill>
                <a:schemeClr val="bg1"/>
              </a:solidFill>
            </a:endParaRPr>
          </a:p>
          <a:p>
            <a:pPr lvl="0"/>
            <a:r>
              <a:rPr lang="en-CA" sz="2400" b="1" dirty="0" smtClean="0">
                <a:solidFill>
                  <a:srgbClr val="660033"/>
                </a:solidFill>
              </a:rPr>
              <a:t>4</a:t>
            </a:r>
            <a:r>
              <a:rPr lang="en-CA" sz="24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400" b="1" dirty="0" smtClean="0">
                <a:solidFill>
                  <a:srgbClr val="660033"/>
                </a:solidFill>
              </a:rPr>
              <a:t>  </a:t>
            </a:r>
            <a:r>
              <a:rPr lang="en-CA" sz="2400" dirty="0">
                <a:solidFill>
                  <a:prstClr val="black"/>
                </a:solidFill>
              </a:rPr>
              <a:t>	</a:t>
            </a:r>
            <a:r>
              <a:rPr lang="en-CA" sz="2400" dirty="0" smtClean="0">
                <a:solidFill>
                  <a:prstClr val="black"/>
                </a:solidFill>
              </a:rPr>
              <a:t>					</a:t>
            </a:r>
            <a:r>
              <a:rPr lang="en-CA" sz="2400" dirty="0">
                <a:solidFill>
                  <a:prstClr val="black"/>
                </a:solidFill>
              </a:rPr>
              <a:t> </a:t>
            </a:r>
            <a:r>
              <a:rPr lang="en-CA" sz="2400" dirty="0" smtClean="0">
                <a:solidFill>
                  <a:prstClr val="black"/>
                </a:solidFill>
              </a:rPr>
              <a:t> 	8</a:t>
            </a:r>
            <a:endParaRPr lang="en-CA" sz="2400" dirty="0">
              <a:solidFill>
                <a:prstClr val="black"/>
              </a:solidFill>
            </a:endParaRPr>
          </a:p>
          <a:p>
            <a:r>
              <a:rPr lang="en-CA" sz="2400" b="1" dirty="0" smtClean="0">
                <a:solidFill>
                  <a:srgbClr val="660033"/>
                </a:solidFill>
              </a:rPr>
              <a:t>5</a:t>
            </a:r>
            <a:r>
              <a:rPr lang="en-CA" sz="24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400" b="1" dirty="0" smtClean="0">
                <a:solidFill>
                  <a:srgbClr val="660033"/>
                </a:solidFill>
              </a:rPr>
              <a:t> </a:t>
            </a:r>
            <a:r>
              <a:rPr lang="en-CA" sz="2400" dirty="0" smtClean="0">
                <a:solidFill>
                  <a:schemeClr val="bg1"/>
                </a:solidFill>
              </a:rPr>
              <a:t> 						   	9</a:t>
            </a:r>
          </a:p>
          <a:p>
            <a:r>
              <a:rPr lang="en-CA" sz="2400" b="1" dirty="0" smtClean="0">
                <a:solidFill>
                  <a:srgbClr val="660033"/>
                </a:solidFill>
              </a:rPr>
              <a:t>6</a:t>
            </a:r>
            <a:r>
              <a:rPr lang="en-CA" sz="24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400" b="1" dirty="0" smtClean="0">
                <a:solidFill>
                  <a:srgbClr val="660033"/>
                </a:solidFill>
              </a:rPr>
              <a:t> </a:t>
            </a:r>
            <a:r>
              <a:rPr lang="en-CA" sz="2400" b="1" dirty="0" smtClean="0">
                <a:solidFill>
                  <a:schemeClr val="bg1"/>
                </a:solidFill>
              </a:rPr>
              <a:t> 						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smtClean="0">
                <a:solidFill>
                  <a:schemeClr val="bg1"/>
                </a:solidFill>
              </a:rPr>
              <a:t>   </a:t>
            </a:r>
            <a:r>
              <a:rPr lang="en-CA" sz="2400" dirty="0" smtClean="0">
                <a:solidFill>
                  <a:schemeClr val="bg1"/>
                </a:solidFill>
              </a:rPr>
              <a:t>10</a:t>
            </a:r>
            <a:br>
              <a:rPr lang="en-CA" sz="2400" dirty="0" smtClean="0">
                <a:solidFill>
                  <a:schemeClr val="bg1"/>
                </a:solidFill>
              </a:rPr>
            </a:br>
            <a:r>
              <a:rPr lang="en-CA" sz="2400" b="1" u="sng" dirty="0" smtClean="0">
                <a:solidFill>
                  <a:srgbClr val="0000FF"/>
                </a:solidFill>
              </a:rPr>
              <a:t>7</a:t>
            </a:r>
            <a:r>
              <a:rPr lang="en-CA" sz="24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2400" b="1" u="sng" dirty="0" smtClean="0">
                <a:solidFill>
                  <a:srgbClr val="0000FF"/>
                </a:solidFill>
              </a:rPr>
              <a:t>  </a:t>
            </a:r>
            <a:r>
              <a:rPr lang="en-CA" sz="2400" u="sng" dirty="0" smtClean="0">
                <a:solidFill>
                  <a:srgbClr val="0000FF"/>
                </a:solidFill>
              </a:rPr>
              <a:t>						    11</a:t>
            </a:r>
          </a:p>
          <a:p>
            <a:r>
              <a:rPr lang="en-CA" sz="2400" b="1" dirty="0" smtClean="0">
                <a:solidFill>
                  <a:srgbClr val="660033"/>
                </a:solidFill>
              </a:rPr>
              <a:t>1</a:t>
            </a:r>
            <a:r>
              <a:rPr lang="en-CA" sz="2400" b="1" baseline="30000" dirty="0" smtClean="0">
                <a:solidFill>
                  <a:srgbClr val="660033"/>
                </a:solidFill>
              </a:rPr>
              <a:t>st</a:t>
            </a:r>
            <a:r>
              <a:rPr lang="en-CA" sz="2400" b="1" dirty="0" smtClean="0">
                <a:solidFill>
                  <a:srgbClr val="660033"/>
                </a:solidFill>
              </a:rPr>
              <a:t>  						  </a:t>
            </a:r>
            <a:r>
              <a:rPr lang="en-CA" sz="2400" b="1" dirty="0">
                <a:solidFill>
                  <a:srgbClr val="660033"/>
                </a:solidFill>
              </a:rPr>
              <a:t> </a:t>
            </a:r>
            <a:r>
              <a:rPr lang="en-CA" sz="2400" b="1" dirty="0" smtClean="0">
                <a:solidFill>
                  <a:srgbClr val="660033"/>
                </a:solidFill>
              </a:rPr>
              <a:t> </a:t>
            </a:r>
            <a:r>
              <a:rPr lang="en-CA" sz="2400" dirty="0" smtClean="0">
                <a:solidFill>
                  <a:schemeClr val="bg1"/>
                </a:solidFill>
              </a:rPr>
              <a:t>12</a:t>
            </a:r>
          </a:p>
          <a:p>
            <a:r>
              <a:rPr lang="en-CA" sz="2400" b="1" dirty="0" smtClean="0">
                <a:solidFill>
                  <a:srgbClr val="660033"/>
                </a:solidFill>
              </a:rPr>
              <a:t>2</a:t>
            </a:r>
            <a:r>
              <a:rPr lang="en-CA" sz="24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2400" b="1" dirty="0" smtClean="0">
                <a:solidFill>
                  <a:srgbClr val="660033"/>
                </a:solidFill>
              </a:rPr>
              <a:t>  						    </a:t>
            </a:r>
            <a:r>
              <a:rPr lang="en-CA" sz="2400" dirty="0" smtClean="0">
                <a:solidFill>
                  <a:schemeClr val="bg1"/>
                </a:solidFill>
              </a:rPr>
              <a:t>13</a:t>
            </a:r>
          </a:p>
          <a:p>
            <a:r>
              <a:rPr lang="en-CA" sz="2800" b="1" dirty="0" smtClean="0">
                <a:solidFill>
                  <a:srgbClr val="660033"/>
                </a:solidFill>
                <a:effectLst>
                  <a:glow rad="330200">
                    <a:srgbClr val="FFFF00"/>
                  </a:glow>
                </a:effectLst>
              </a:rPr>
              <a:t>3</a:t>
            </a:r>
            <a:r>
              <a:rPr lang="en-CA" sz="2800" b="1" baseline="30000" dirty="0" smtClean="0">
                <a:solidFill>
                  <a:srgbClr val="660033"/>
                </a:solidFill>
                <a:effectLst>
                  <a:glow rad="330200">
                    <a:srgbClr val="FFFF00"/>
                  </a:glow>
                </a:effectLst>
              </a:rPr>
              <a:t>rd</a:t>
            </a:r>
            <a:r>
              <a:rPr lang="en-CA" sz="2800" b="1" dirty="0" smtClean="0">
                <a:solidFill>
                  <a:srgbClr val="660033"/>
                </a:solidFill>
                <a:effectLst>
                  <a:glow rad="330200">
                    <a:srgbClr val="FFFF00"/>
                  </a:glow>
                </a:effectLst>
              </a:rPr>
              <a:t> </a:t>
            </a:r>
            <a:r>
              <a:rPr lang="en-CA" sz="2800" b="1" dirty="0" smtClean="0">
                <a:solidFill>
                  <a:srgbClr val="0000FF"/>
                </a:solidFill>
                <a:effectLst>
                  <a:glow rad="330200">
                    <a:srgbClr val="FFFF00"/>
                  </a:glow>
                </a:effectLst>
              </a:rPr>
              <a:t> 					</a:t>
            </a:r>
            <a:r>
              <a:rPr lang="en-CA" sz="2800" b="1" dirty="0" smtClean="0">
                <a:solidFill>
                  <a:schemeClr val="bg1"/>
                </a:solidFill>
                <a:effectLst/>
              </a:rPr>
              <a:t>       </a:t>
            </a:r>
            <a:r>
              <a:rPr lang="en-CA" sz="2800" b="1" dirty="0" smtClean="0">
                <a:solidFill>
                  <a:schemeClr val="bg1"/>
                </a:solidFill>
                <a:effectLst>
                  <a:glow rad="330200">
                    <a:srgbClr val="FFFF00"/>
                  </a:glow>
                </a:effectLst>
              </a:rPr>
              <a:t>14</a:t>
            </a:r>
          </a:p>
          <a:p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57095" y="5728990"/>
            <a:ext cx="2668387" cy="914400"/>
          </a:xfrm>
          <a:prstGeom prst="rect">
            <a:avLst/>
          </a:prstGeom>
          <a:solidFill>
            <a:schemeClr val="bg1"/>
          </a:solidFill>
          <a:ln w="76200"/>
          <a:effectLst>
            <a:glow rad="127000">
              <a:srgbClr val="00FFCC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800" b="1" i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1">
                      <a:lumMod val="20000"/>
                      <a:lumOff val="8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Passover</a:t>
            </a:r>
            <a:endParaRPr lang="en-CA" sz="4800" b="1" i="1" dirty="0">
              <a:ln>
                <a:solidFill>
                  <a:srgbClr val="0000FF"/>
                </a:solidFill>
              </a:ln>
              <a:solidFill>
                <a:srgbClr val="FF33CC"/>
              </a:solidFill>
              <a:effectLst>
                <a:glow rad="127000">
                  <a:schemeClr val="accent1">
                    <a:lumMod val="20000"/>
                    <a:lumOff val="8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9960" y="1259623"/>
            <a:ext cx="6671387" cy="5505067"/>
          </a:xfrm>
          <a:prstGeom prst="roundRect">
            <a:avLst/>
          </a:prstGeom>
          <a:gradFill flip="none" rotWithShape="1">
            <a:gsLst>
              <a:gs pos="48000">
                <a:srgbClr val="E6E6E6"/>
              </a:gs>
              <a:gs pos="9000">
                <a:srgbClr val="7D8496"/>
              </a:gs>
              <a:gs pos="89000">
                <a:srgbClr val="E6E6E6"/>
              </a:gs>
              <a:gs pos="71000">
                <a:srgbClr val="7D8496"/>
              </a:gs>
              <a:gs pos="100000">
                <a:srgbClr val="E6E6E6"/>
              </a:gs>
            </a:gsLst>
            <a:lin ang="16200000" scaled="1"/>
            <a:tileRect/>
          </a:gradFill>
          <a:ln w="5715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3d extrusionH="57150">
              <a:bevelT h="25400" prst="softRound"/>
            </a:sp3d>
          </a:bodyPr>
          <a:lstStyle/>
          <a:p>
            <a:pPr algn="ctr"/>
            <a:r>
              <a:rPr lang="en-CA" sz="2800" b="1" i="1" dirty="0" smtClean="0">
                <a:solidFill>
                  <a:srgbClr val="0000FF"/>
                </a:solidFill>
              </a:rPr>
              <a:t>“Did you not know…”?  </a:t>
            </a:r>
            <a:r>
              <a:rPr lang="en-CA" sz="2000" b="1" i="1" dirty="0" smtClean="0">
                <a:solidFill>
                  <a:srgbClr val="00FF00"/>
                </a:solidFill>
              </a:rPr>
              <a:t>(Luke 2:49c)</a:t>
            </a:r>
          </a:p>
          <a:p>
            <a:pPr algn="ctr"/>
            <a:r>
              <a:rPr lang="en-CA" sz="5400" b="1" i="1" dirty="0" smtClean="0">
                <a:ln>
                  <a:solidFill>
                    <a:schemeClr val="bg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[</a:t>
            </a:r>
            <a:r>
              <a:rPr lang="en-CA" sz="5400" b="1" i="1" u="sng" dirty="0" smtClean="0">
                <a:ln>
                  <a:solidFill>
                    <a:schemeClr val="bg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HAVE YOU NOT HEARD</a:t>
            </a:r>
            <a:r>
              <a:rPr lang="en-CA" sz="5400" b="1" i="1" dirty="0" smtClean="0">
                <a:ln>
                  <a:solidFill>
                    <a:schemeClr val="bg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?]</a:t>
            </a:r>
          </a:p>
          <a:p>
            <a:pPr algn="ctr"/>
            <a:r>
              <a:rPr lang="en-CA" sz="2400" b="1" i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Luke </a:t>
            </a:r>
            <a:r>
              <a:rPr lang="en-CA" sz="2400" b="1" i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2:50 </a:t>
            </a:r>
            <a:r>
              <a:rPr lang="en-CA" sz="2400" b="1" i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… </a:t>
            </a:r>
            <a:r>
              <a:rPr lang="en-US" sz="4000" b="1" dirty="0">
                <a:ln>
                  <a:solidFill>
                    <a:srgbClr val="0000FF"/>
                  </a:solidFill>
                </a:ln>
              </a:rPr>
              <a:t>b</a:t>
            </a:r>
            <a:r>
              <a:rPr lang="en-US" sz="4000" b="1" dirty="0" smtClean="0">
                <a:ln>
                  <a:solidFill>
                    <a:srgbClr val="0000FF"/>
                  </a:solidFill>
                </a:ln>
              </a:rPr>
              <a:t>ut </a:t>
            </a:r>
            <a:r>
              <a:rPr lang="en-US" sz="40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they</a:t>
            </a:r>
            <a:r>
              <a:rPr lang="en-US" sz="4000" b="1" dirty="0" smtClean="0">
                <a:ln>
                  <a:solidFill>
                    <a:srgbClr val="0000FF"/>
                  </a:solidFill>
                </a:ln>
              </a:rPr>
              <a:t> </a:t>
            </a:r>
            <a:r>
              <a:rPr lang="en-US" sz="4000" b="1" u="sng" dirty="0" smtClean="0">
                <a:ln>
                  <a:solidFill>
                    <a:srgbClr val="0000FF"/>
                  </a:solidFill>
                </a:ln>
              </a:rPr>
              <a:t>did not understand the Word </a:t>
            </a:r>
            <a:r>
              <a:rPr lang="en-US" sz="4000" b="1" dirty="0" smtClean="0">
                <a:ln>
                  <a:solidFill>
                    <a:srgbClr val="0000FF"/>
                  </a:solidFill>
                </a:ln>
              </a:rPr>
              <a:t>which He spoke to them.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</a:rPr>
              <a:t/>
            </a:r>
            <a:br>
              <a:rPr lang="en-US" sz="2800" b="1" dirty="0" smtClean="0">
                <a:ln>
                  <a:solidFill>
                    <a:srgbClr val="0000FF"/>
                  </a:solidFill>
                </a:ln>
              </a:rPr>
            </a:br>
            <a:r>
              <a:rPr lang="en-US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Even</a:t>
            </a:r>
            <a:r>
              <a:rPr lang="en-US" sz="2800" dirty="0" smtClean="0"/>
              <a:t> </a:t>
            </a:r>
            <a:r>
              <a:rPr lang="en-US" sz="2800" b="1" dirty="0" smtClean="0">
                <a:ln w="1905"/>
                <a:solidFill>
                  <a:srgbClr val="00FF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Yahusha’s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earthly parents did not understand about the Tequfah! </a:t>
            </a:r>
            <a:endParaRPr lang="en-CA" sz="2800" b="1" i="1" dirty="0">
              <a:ln>
                <a:solidFill>
                  <a:schemeClr val="bg1"/>
                </a:solidFill>
              </a:ln>
              <a:solidFill>
                <a:schemeClr val="bg2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08253" y="161212"/>
            <a:ext cx="4110087" cy="699753"/>
          </a:xfrm>
          <a:prstGeom prst="rect">
            <a:avLst/>
          </a:prstGeom>
          <a:solidFill>
            <a:srgbClr val="FF7C80"/>
          </a:solidFill>
          <a:ln w="38100" cap="flat" cmpd="sng" algn="ctr">
            <a:solidFill>
              <a:srgbClr val="0000FF"/>
            </a:solidFill>
            <a:prstDash val="solid"/>
            <a:miter lim="800000"/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CA" sz="2800" b="1" i="0" u="none" strike="noStrike" kern="0" cap="none" spc="0" normalizeH="0" baseline="3000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CA" sz="3200" b="1" i="0" u="none" strike="noStrike" kern="0" cap="none" spc="0" normalizeH="0" baseline="0" noProof="0" dirty="0" smtClean="0">
                <a:ln w="9525" cap="rnd" cmpd="sng" algn="ctr">
                  <a:solidFill>
                    <a:srgbClr val="0000FF"/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glow rad="495300">
                    <a:srgbClr val="00FF99"/>
                  </a:glow>
                </a:effectLst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Tequfah !  </a:t>
            </a: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30 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225941" y="376630"/>
            <a:ext cx="4666776" cy="697426"/>
          </a:xfrm>
          <a:prstGeom prst="wedgeRoundRectCallout">
            <a:avLst>
              <a:gd name="adj1" fmla="val 119572"/>
              <a:gd name="adj2" fmla="val 2877"/>
              <a:gd name="adj3" fmla="val 16667"/>
            </a:avLst>
          </a:prstGeom>
          <a:solidFill>
            <a:srgbClr val="FFC000">
              <a:lumMod val="60000"/>
              <a:lumOff val="40000"/>
            </a:srgbClr>
          </a:solidFill>
          <a:ln w="57150" cap="flat" cmpd="sng" algn="ctr">
            <a:solidFill>
              <a:srgbClr val="0000FF"/>
            </a:solidFill>
            <a:prstDash val="solid"/>
            <a:miter lim="800000"/>
          </a:ln>
          <a:effectLst>
            <a:glow rad="127000">
              <a:srgbClr val="00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extrusionH="57150">
              <a:bevelT h="25400" prst="softRound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Covenant Calendar</a:t>
            </a:r>
            <a:endParaRPr kumimoji="0" lang="en-CA" sz="4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423124" y="4175484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1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9441786" y="5385989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effectLst>
            <a:glow rad="2667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3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9423124" y="4733027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2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rot="16200000" flipV="1">
            <a:off x="7375095" y="-189860"/>
            <a:ext cx="2652066" cy="4617987"/>
          </a:xfrm>
          <a:prstGeom prst="bentArrow">
            <a:avLst>
              <a:gd name="adj1" fmla="val 7873"/>
              <a:gd name="adj2" fmla="val 30062"/>
              <a:gd name="adj3" fmla="val 45442"/>
              <a:gd name="adj4" fmla="val 43750"/>
            </a:avLst>
          </a:prstGeom>
          <a:solidFill>
            <a:srgbClr val="00FFCC"/>
          </a:solidFill>
          <a:ln w="28575">
            <a:solidFill>
              <a:srgbClr val="FF33CC"/>
            </a:solidFill>
          </a:ln>
          <a:effectLst>
            <a:glow rad="127000">
              <a:schemeClr val="accent5">
                <a:lumMod val="75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1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4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>
                <a:alpha val="23000"/>
              </a:srgbClr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  <a:alpha val="29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3006" y="249433"/>
            <a:ext cx="11266414" cy="59888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FF00">
                  <a:lumMod val="50000"/>
                  <a:alpha val="24000"/>
                </a:srgbClr>
              </a:gs>
              <a:gs pos="50000">
                <a:srgbClr val="FFFF00">
                  <a:alpha val="62000"/>
                </a:srgbClr>
              </a:gs>
              <a:gs pos="84000">
                <a:srgbClr val="00FF00">
                  <a:alpha val="68000"/>
                </a:srgbClr>
              </a:gs>
            </a:gsLst>
            <a:lin ang="16200000" scaled="1"/>
            <a:tileRect/>
          </a:gra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Georgia" panose="02040502050405020303" pitchFamily="18" charset="0"/>
              </a:rPr>
              <a:t>Yahusha’s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Georgia" panose="02040502050405020303" pitchFamily="18" charset="0"/>
              </a:rPr>
              <a:t> earthly parents were following </a:t>
            </a:r>
            <a:b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Georgia" panose="02040502050405020303" pitchFamily="18" charset="0"/>
              </a:rPr>
            </a:b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Georgia" panose="02040502050405020303" pitchFamily="18" charset="0"/>
              </a:rPr>
              <a:t>t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effectLst/>
                <a:latin typeface="Georgia" panose="02040502050405020303" pitchFamily="18" charset="0"/>
              </a:rPr>
              <a:t>he Lunar based calendar which had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insidiously displaced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effectLst/>
                <a:latin typeface="Georgia" panose="02040502050405020303" pitchFamily="18" charset="0"/>
              </a:rPr>
              <a:t> the </a:t>
            </a:r>
            <a:b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effectLst/>
                <a:latin typeface="Georgia" panose="02040502050405020303" pitchFamily="18" charset="0"/>
              </a:rPr>
            </a:b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Covenant Calendar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effectLst/>
                <a:latin typeface="Georgia" panose="02040502050405020303" pitchFamily="18" charset="0"/>
              </a:rPr>
              <a:t> hundreds of years earlier. 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3600" i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People ask –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  <a:t>why is there no sign of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Comic Sans MS" pitchFamily="66" charset="0"/>
              </a:rPr>
              <a:t>Yahusha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n-US" sz="3600" u="sng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  <a:t>correctin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  <a:t>g</a:t>
            </a:r>
            <a:r>
              <a:rPr lang="en-US" sz="3600" u="sng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  <a:t> the Calendar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  <a:t> </a:t>
            </a:r>
            <a:b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</a:b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  <a:t>in the Messianic Testament?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3600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88900">
                    <a:schemeClr val="accent5">
                      <a:lumMod val="60000"/>
                      <a:lumOff val="40000"/>
                    </a:schemeClr>
                  </a:glow>
                </a:effectLst>
                <a:latin typeface="Comic Sans MS" pitchFamily="66" charset="0"/>
              </a:rPr>
              <a:t>THERE IS CALENDAR CORRECTION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88900">
                    <a:schemeClr val="accent5">
                      <a:lumMod val="60000"/>
                      <a:lumOff val="40000"/>
                    </a:schemeClr>
                  </a:glow>
                </a:effectLst>
                <a:latin typeface="Georgia" panose="02040502050405020303" pitchFamily="18" charset="0"/>
              </a:rPr>
              <a:t>!!!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/>
            </a:r>
            <a:b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Georgia" panose="02040502050405020303" pitchFamily="18" charset="0"/>
              </a:rPr>
            </a:b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If only we would read 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effectLst/>
                <a:latin typeface="Georgia" panose="02040502050405020303" pitchFamily="18" charset="0"/>
              </a:rPr>
              <a:t>&amp; study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the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WORD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</a:t>
            </a:r>
            <a:b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Georgia" panose="02040502050405020303" pitchFamily="18" charset="0"/>
              </a:rPr>
            </a:br>
            <a:r>
              <a:rPr lang="en-US" sz="3600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as it is WRITTEN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!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802485" y="53424"/>
            <a:ext cx="355312" cy="366446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44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" name="Picture 10" descr="C:\Users\Rae\Desktop\White men puzzle 600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212" y="5034728"/>
            <a:ext cx="3693533" cy="20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0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823964" y="0"/>
            <a:ext cx="368036" cy="327428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45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13877" y="961053"/>
            <a:ext cx="4110087" cy="57592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CA" sz="2400" b="1" u="sng" dirty="0">
                <a:solidFill>
                  <a:srgbClr val="660033"/>
                </a:solidFill>
              </a:rPr>
              <a:t>4</a:t>
            </a:r>
            <a:r>
              <a:rPr lang="en-CA" sz="2400" b="1" u="sng" baseline="30000" dirty="0">
                <a:solidFill>
                  <a:srgbClr val="660033"/>
                </a:solidFill>
              </a:rPr>
              <a:t>th</a:t>
            </a:r>
            <a:r>
              <a:rPr lang="en-CA" sz="2400" b="1" u="sng" dirty="0">
                <a:solidFill>
                  <a:srgbClr val="660033"/>
                </a:solidFill>
              </a:rPr>
              <a:t>  </a:t>
            </a:r>
            <a:r>
              <a:rPr lang="en-CA" sz="2400" b="1" u="sng" dirty="0">
                <a:solidFill>
                  <a:srgbClr val="0000FF"/>
                </a:solidFill>
              </a:rPr>
              <a:t>New Year </a:t>
            </a:r>
            <a:r>
              <a:rPr lang="en-CA" sz="2400" b="1" u="sng" dirty="0" smtClean="0">
                <a:solidFill>
                  <a:srgbClr val="0000FF"/>
                </a:solidFill>
              </a:rPr>
              <a:t>        Day</a:t>
            </a:r>
            <a:r>
              <a:rPr lang="en-CA" sz="2400" u="sng" dirty="0" smtClean="0">
                <a:solidFill>
                  <a:prstClr val="black"/>
                </a:solidFill>
              </a:rPr>
              <a:t>  </a:t>
            </a:r>
            <a:r>
              <a:rPr lang="en-CA" sz="2400" u="sng" dirty="0">
                <a:solidFill>
                  <a:prstClr val="black"/>
                </a:solidFill>
              </a:rPr>
              <a:t> </a:t>
            </a:r>
            <a:r>
              <a:rPr lang="en-CA" sz="2400" u="sng" dirty="0" smtClean="0">
                <a:solidFill>
                  <a:prstClr val="black"/>
                </a:solidFill>
              </a:rPr>
              <a:t> 1</a:t>
            </a:r>
            <a:endParaRPr lang="en-CA" sz="2400" u="sng" dirty="0">
              <a:solidFill>
                <a:prstClr val="black"/>
              </a:solidFill>
            </a:endParaRPr>
          </a:p>
          <a:p>
            <a:r>
              <a:rPr lang="en-CA" sz="2400" b="1" dirty="0">
                <a:solidFill>
                  <a:srgbClr val="660033"/>
                </a:solidFill>
              </a:rPr>
              <a:t>5</a:t>
            </a:r>
            <a:r>
              <a:rPr lang="en-CA" sz="2400" b="1" baseline="30000" dirty="0">
                <a:solidFill>
                  <a:srgbClr val="660033"/>
                </a:solidFill>
              </a:rPr>
              <a:t>th</a:t>
            </a:r>
            <a:r>
              <a:rPr lang="en-CA" sz="2400" b="1" dirty="0">
                <a:solidFill>
                  <a:srgbClr val="660033"/>
                </a:solidFill>
              </a:rPr>
              <a:t> </a:t>
            </a:r>
            <a:r>
              <a:rPr lang="en-CA" sz="2400" dirty="0">
                <a:solidFill>
                  <a:schemeClr val="bg1"/>
                </a:solidFill>
              </a:rPr>
              <a:t> 						 	2</a:t>
            </a:r>
          </a:p>
          <a:p>
            <a:r>
              <a:rPr lang="en-CA" sz="2400" b="1" dirty="0">
                <a:solidFill>
                  <a:srgbClr val="660033"/>
                </a:solidFill>
              </a:rPr>
              <a:t>6</a:t>
            </a:r>
            <a:r>
              <a:rPr lang="en-CA" sz="2400" b="1" baseline="30000" dirty="0">
                <a:solidFill>
                  <a:srgbClr val="660033"/>
                </a:solidFill>
              </a:rPr>
              <a:t>th</a:t>
            </a:r>
            <a:r>
              <a:rPr lang="en-CA" sz="2400" b="1" dirty="0">
                <a:solidFill>
                  <a:srgbClr val="660033"/>
                </a:solidFill>
              </a:rPr>
              <a:t> </a:t>
            </a:r>
            <a:r>
              <a:rPr lang="en-CA" sz="2400" b="1" dirty="0">
                <a:solidFill>
                  <a:schemeClr val="bg1"/>
                </a:solidFill>
              </a:rPr>
              <a:t> 						 	</a:t>
            </a:r>
            <a:r>
              <a:rPr lang="en-CA" sz="2400" dirty="0">
                <a:solidFill>
                  <a:schemeClr val="bg1"/>
                </a:solidFill>
              </a:rPr>
              <a:t>3</a:t>
            </a:r>
            <a:br>
              <a:rPr lang="en-CA" sz="2400" dirty="0">
                <a:solidFill>
                  <a:schemeClr val="bg1"/>
                </a:solidFill>
              </a:rPr>
            </a:br>
            <a:r>
              <a:rPr lang="en-CA" sz="2400" b="1" u="sng" dirty="0">
                <a:solidFill>
                  <a:srgbClr val="0000FF"/>
                </a:solidFill>
              </a:rPr>
              <a:t>7</a:t>
            </a:r>
            <a:r>
              <a:rPr lang="en-CA" sz="2400" b="1" u="sng" baseline="30000" dirty="0">
                <a:solidFill>
                  <a:srgbClr val="0000FF"/>
                </a:solidFill>
              </a:rPr>
              <a:t>th</a:t>
            </a:r>
            <a:r>
              <a:rPr lang="en-CA" sz="2400" b="1" u="sng" dirty="0">
                <a:solidFill>
                  <a:srgbClr val="0000FF"/>
                </a:solidFill>
              </a:rPr>
              <a:t>  Sabbath</a:t>
            </a:r>
            <a:r>
              <a:rPr lang="en-CA" sz="2400" u="sng" dirty="0">
                <a:solidFill>
                  <a:srgbClr val="0000FF"/>
                </a:solidFill>
              </a:rPr>
              <a:t>			 	</a:t>
            </a:r>
            <a:r>
              <a:rPr lang="en-CA" sz="2400" u="sng" dirty="0" smtClean="0">
                <a:solidFill>
                  <a:srgbClr val="0000FF"/>
                </a:solidFill>
              </a:rPr>
              <a:t>	4</a:t>
            </a:r>
            <a:endParaRPr lang="en-CA" sz="2400" u="sng" dirty="0">
              <a:solidFill>
                <a:srgbClr val="0000FF"/>
              </a:solidFill>
            </a:endParaRPr>
          </a:p>
          <a:p>
            <a:r>
              <a:rPr lang="en-CA" sz="2400" b="1" dirty="0">
                <a:solidFill>
                  <a:srgbClr val="660033"/>
                </a:solidFill>
              </a:rPr>
              <a:t>1</a:t>
            </a:r>
            <a:r>
              <a:rPr lang="en-CA" sz="2400" b="1" baseline="30000" dirty="0">
                <a:solidFill>
                  <a:srgbClr val="660033"/>
                </a:solidFill>
              </a:rPr>
              <a:t>st</a:t>
            </a:r>
            <a:r>
              <a:rPr lang="en-CA" sz="2400" b="1" dirty="0">
                <a:solidFill>
                  <a:srgbClr val="660033"/>
                </a:solidFill>
              </a:rPr>
              <a:t>  						</a:t>
            </a:r>
            <a:r>
              <a:rPr lang="en-CA" sz="2400" b="1" dirty="0" smtClean="0">
                <a:solidFill>
                  <a:srgbClr val="660033"/>
                </a:solidFill>
              </a:rPr>
              <a:t> 	</a:t>
            </a:r>
            <a:r>
              <a:rPr lang="en-CA" sz="2400" dirty="0" smtClean="0">
                <a:solidFill>
                  <a:schemeClr val="bg1"/>
                </a:solidFill>
              </a:rPr>
              <a:t>5</a:t>
            </a:r>
            <a:endParaRPr lang="en-CA" sz="2400" dirty="0">
              <a:solidFill>
                <a:schemeClr val="bg1"/>
              </a:solidFill>
            </a:endParaRPr>
          </a:p>
          <a:p>
            <a:r>
              <a:rPr lang="en-CA" sz="2400" b="1" dirty="0">
                <a:solidFill>
                  <a:srgbClr val="660033"/>
                </a:solidFill>
              </a:rPr>
              <a:t>2</a:t>
            </a:r>
            <a:r>
              <a:rPr lang="en-CA" sz="2400" b="1" baseline="30000" dirty="0">
                <a:solidFill>
                  <a:srgbClr val="660033"/>
                </a:solidFill>
              </a:rPr>
              <a:t>nd</a:t>
            </a:r>
            <a:r>
              <a:rPr lang="en-CA" sz="2400" b="1" dirty="0">
                <a:solidFill>
                  <a:srgbClr val="660033"/>
                </a:solidFill>
              </a:rPr>
              <a:t>  						</a:t>
            </a:r>
            <a:r>
              <a:rPr lang="en-CA" sz="2400" b="1" dirty="0" smtClean="0">
                <a:solidFill>
                  <a:srgbClr val="660033"/>
                </a:solidFill>
              </a:rPr>
              <a:t> 	</a:t>
            </a:r>
            <a:r>
              <a:rPr lang="en-CA" sz="2400" dirty="0" smtClean="0">
                <a:solidFill>
                  <a:schemeClr val="bg1"/>
                </a:solidFill>
              </a:rPr>
              <a:t>6</a:t>
            </a:r>
            <a:endParaRPr lang="en-CA" sz="2400" dirty="0">
              <a:solidFill>
                <a:schemeClr val="bg1"/>
              </a:solidFill>
            </a:endParaRPr>
          </a:p>
          <a:p>
            <a:r>
              <a:rPr lang="en-CA" sz="2400" b="1" dirty="0">
                <a:solidFill>
                  <a:srgbClr val="660033"/>
                </a:solidFill>
              </a:rPr>
              <a:t>3</a:t>
            </a:r>
            <a:r>
              <a:rPr lang="en-CA" sz="2400" b="1" baseline="30000" dirty="0">
                <a:solidFill>
                  <a:srgbClr val="660033"/>
                </a:solidFill>
              </a:rPr>
              <a:t>rd</a:t>
            </a:r>
            <a:r>
              <a:rPr lang="en-CA" sz="2400" b="1" dirty="0">
                <a:solidFill>
                  <a:srgbClr val="660033"/>
                </a:solidFill>
              </a:rPr>
              <a:t> </a:t>
            </a:r>
            <a:r>
              <a:rPr lang="en-CA" sz="2400" b="1" dirty="0">
                <a:solidFill>
                  <a:srgbClr val="0000FF"/>
                </a:solidFill>
              </a:rPr>
              <a:t> 					</a:t>
            </a:r>
            <a:r>
              <a:rPr lang="en-CA" sz="2400" b="1" dirty="0" smtClean="0">
                <a:solidFill>
                  <a:srgbClr val="0000FF"/>
                </a:solidFill>
              </a:rPr>
              <a:t>		</a:t>
            </a:r>
            <a:r>
              <a:rPr lang="en-CA" sz="2400" dirty="0" smtClean="0">
                <a:solidFill>
                  <a:schemeClr val="bg1"/>
                </a:solidFill>
              </a:rPr>
              <a:t>7</a:t>
            </a:r>
            <a:endParaRPr lang="en-CA" sz="2400" dirty="0">
              <a:solidFill>
                <a:schemeClr val="bg1"/>
              </a:solidFill>
            </a:endParaRPr>
          </a:p>
          <a:p>
            <a:pPr lvl="0"/>
            <a:r>
              <a:rPr lang="en-CA" sz="2400" b="1" dirty="0" smtClean="0">
                <a:solidFill>
                  <a:srgbClr val="660033"/>
                </a:solidFill>
              </a:rPr>
              <a:t>4</a:t>
            </a:r>
            <a:r>
              <a:rPr lang="en-CA" sz="24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400" b="1" dirty="0" smtClean="0">
                <a:solidFill>
                  <a:srgbClr val="660033"/>
                </a:solidFill>
              </a:rPr>
              <a:t>  </a:t>
            </a:r>
            <a:r>
              <a:rPr lang="en-CA" sz="2400" dirty="0">
                <a:solidFill>
                  <a:prstClr val="black"/>
                </a:solidFill>
              </a:rPr>
              <a:t>	</a:t>
            </a:r>
            <a:r>
              <a:rPr lang="en-CA" sz="2400" dirty="0" smtClean="0">
                <a:solidFill>
                  <a:prstClr val="black"/>
                </a:solidFill>
              </a:rPr>
              <a:t>					</a:t>
            </a:r>
            <a:r>
              <a:rPr lang="en-CA" sz="2400" dirty="0">
                <a:solidFill>
                  <a:prstClr val="black"/>
                </a:solidFill>
              </a:rPr>
              <a:t> </a:t>
            </a:r>
            <a:r>
              <a:rPr lang="en-CA" sz="2400" dirty="0" smtClean="0">
                <a:solidFill>
                  <a:prstClr val="black"/>
                </a:solidFill>
              </a:rPr>
              <a:t> 	8</a:t>
            </a:r>
            <a:endParaRPr lang="en-CA" sz="2400" dirty="0">
              <a:solidFill>
                <a:prstClr val="black"/>
              </a:solidFill>
            </a:endParaRPr>
          </a:p>
          <a:p>
            <a:r>
              <a:rPr lang="en-CA" sz="2400" b="1" dirty="0" smtClean="0">
                <a:solidFill>
                  <a:srgbClr val="660033"/>
                </a:solidFill>
              </a:rPr>
              <a:t>5</a:t>
            </a:r>
            <a:r>
              <a:rPr lang="en-CA" sz="24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400" b="1" dirty="0" smtClean="0">
                <a:solidFill>
                  <a:srgbClr val="660033"/>
                </a:solidFill>
              </a:rPr>
              <a:t> </a:t>
            </a:r>
            <a:r>
              <a:rPr lang="en-CA" sz="2400" dirty="0" smtClean="0">
                <a:solidFill>
                  <a:schemeClr val="bg1"/>
                </a:solidFill>
              </a:rPr>
              <a:t> 						   	9</a:t>
            </a:r>
          </a:p>
          <a:p>
            <a:r>
              <a:rPr lang="en-CA" sz="2400" b="1" dirty="0" smtClean="0">
                <a:solidFill>
                  <a:srgbClr val="660033"/>
                </a:solidFill>
              </a:rPr>
              <a:t>6</a:t>
            </a:r>
            <a:r>
              <a:rPr lang="en-CA" sz="24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400" b="1" dirty="0" smtClean="0">
                <a:solidFill>
                  <a:srgbClr val="660033"/>
                </a:solidFill>
              </a:rPr>
              <a:t> </a:t>
            </a:r>
            <a:r>
              <a:rPr lang="en-CA" sz="2400" b="1" dirty="0" smtClean="0">
                <a:solidFill>
                  <a:schemeClr val="bg1"/>
                </a:solidFill>
              </a:rPr>
              <a:t> 						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smtClean="0">
                <a:solidFill>
                  <a:schemeClr val="bg1"/>
                </a:solidFill>
              </a:rPr>
              <a:t>   </a:t>
            </a:r>
            <a:r>
              <a:rPr lang="en-CA" sz="2400" dirty="0" smtClean="0">
                <a:solidFill>
                  <a:schemeClr val="bg1"/>
                </a:solidFill>
              </a:rPr>
              <a:t>10</a:t>
            </a:r>
            <a:br>
              <a:rPr lang="en-CA" sz="2400" dirty="0" smtClean="0">
                <a:solidFill>
                  <a:schemeClr val="bg1"/>
                </a:solidFill>
              </a:rPr>
            </a:br>
            <a:r>
              <a:rPr lang="en-CA" sz="2400" b="1" u="sng" dirty="0" smtClean="0">
                <a:solidFill>
                  <a:srgbClr val="0000FF"/>
                </a:solidFill>
              </a:rPr>
              <a:t>7</a:t>
            </a:r>
            <a:r>
              <a:rPr lang="en-CA" sz="24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2400" b="1" u="sng" dirty="0" smtClean="0">
                <a:solidFill>
                  <a:srgbClr val="0000FF"/>
                </a:solidFill>
              </a:rPr>
              <a:t>  </a:t>
            </a:r>
            <a:r>
              <a:rPr lang="en-CA" sz="2400" u="sng" dirty="0" smtClean="0">
                <a:solidFill>
                  <a:srgbClr val="0000FF"/>
                </a:solidFill>
              </a:rPr>
              <a:t>						    11</a:t>
            </a:r>
          </a:p>
          <a:p>
            <a:r>
              <a:rPr lang="en-CA" sz="2400" b="1" dirty="0" smtClean="0">
                <a:solidFill>
                  <a:srgbClr val="660033"/>
                </a:solidFill>
              </a:rPr>
              <a:t>1</a:t>
            </a:r>
            <a:r>
              <a:rPr lang="en-CA" sz="2400" b="1" baseline="30000" dirty="0" smtClean="0">
                <a:solidFill>
                  <a:srgbClr val="660033"/>
                </a:solidFill>
              </a:rPr>
              <a:t>st</a:t>
            </a:r>
            <a:r>
              <a:rPr lang="en-CA" sz="2400" b="1" dirty="0" smtClean="0">
                <a:solidFill>
                  <a:srgbClr val="660033"/>
                </a:solidFill>
              </a:rPr>
              <a:t>  						  </a:t>
            </a:r>
            <a:r>
              <a:rPr lang="en-CA" sz="2400" b="1" dirty="0">
                <a:solidFill>
                  <a:srgbClr val="660033"/>
                </a:solidFill>
              </a:rPr>
              <a:t> </a:t>
            </a:r>
            <a:r>
              <a:rPr lang="en-CA" sz="2400" b="1" dirty="0" smtClean="0">
                <a:solidFill>
                  <a:srgbClr val="660033"/>
                </a:solidFill>
              </a:rPr>
              <a:t> </a:t>
            </a:r>
            <a:r>
              <a:rPr lang="en-CA" sz="2400" dirty="0" smtClean="0">
                <a:solidFill>
                  <a:schemeClr val="bg1"/>
                </a:solidFill>
              </a:rPr>
              <a:t>12</a:t>
            </a:r>
          </a:p>
          <a:p>
            <a:r>
              <a:rPr lang="en-CA" sz="2400" b="1" dirty="0" smtClean="0">
                <a:solidFill>
                  <a:srgbClr val="660033"/>
                </a:solidFill>
              </a:rPr>
              <a:t>2</a:t>
            </a:r>
            <a:r>
              <a:rPr lang="en-CA" sz="24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2400" b="1" dirty="0" smtClean="0">
                <a:solidFill>
                  <a:srgbClr val="660033"/>
                </a:solidFill>
              </a:rPr>
              <a:t>  						    </a:t>
            </a:r>
            <a:r>
              <a:rPr lang="en-CA" sz="2400" dirty="0" smtClean="0">
                <a:solidFill>
                  <a:schemeClr val="bg1"/>
                </a:solidFill>
              </a:rPr>
              <a:t>13</a:t>
            </a:r>
          </a:p>
          <a:p>
            <a:r>
              <a:rPr lang="en-CA" sz="2800" b="1" dirty="0" smtClean="0">
                <a:solidFill>
                  <a:srgbClr val="660033"/>
                </a:solidFill>
                <a:effectLst>
                  <a:glow rad="330200">
                    <a:srgbClr val="FFFF00"/>
                  </a:glow>
                </a:effectLst>
              </a:rPr>
              <a:t>3</a:t>
            </a:r>
            <a:r>
              <a:rPr lang="en-CA" sz="2800" b="1" baseline="30000" dirty="0" smtClean="0">
                <a:solidFill>
                  <a:srgbClr val="660033"/>
                </a:solidFill>
                <a:effectLst>
                  <a:glow rad="330200">
                    <a:srgbClr val="FFFF00"/>
                  </a:glow>
                </a:effectLst>
              </a:rPr>
              <a:t>rd</a:t>
            </a:r>
            <a:r>
              <a:rPr lang="en-CA" sz="2800" b="1" dirty="0" smtClean="0">
                <a:solidFill>
                  <a:srgbClr val="660033"/>
                </a:solidFill>
                <a:effectLst>
                  <a:glow rad="330200">
                    <a:srgbClr val="FFFF00"/>
                  </a:glow>
                </a:effectLst>
              </a:rPr>
              <a:t> </a:t>
            </a:r>
            <a:r>
              <a:rPr lang="en-CA" sz="2800" b="1" dirty="0" smtClean="0">
                <a:solidFill>
                  <a:srgbClr val="0000FF"/>
                </a:solidFill>
                <a:effectLst>
                  <a:glow rad="330200">
                    <a:srgbClr val="FFFF00"/>
                  </a:glow>
                </a:effectLst>
              </a:rPr>
              <a:t> 					</a:t>
            </a:r>
            <a:r>
              <a:rPr lang="en-CA" sz="2800" b="1" dirty="0" smtClean="0">
                <a:solidFill>
                  <a:schemeClr val="bg1"/>
                </a:solidFill>
                <a:effectLst/>
              </a:rPr>
              <a:t>       </a:t>
            </a:r>
            <a:r>
              <a:rPr lang="en-CA" sz="2800" b="1" dirty="0" smtClean="0">
                <a:solidFill>
                  <a:schemeClr val="bg1"/>
                </a:solidFill>
                <a:effectLst>
                  <a:glow rad="330200">
                    <a:srgbClr val="FFFF00"/>
                  </a:glow>
                </a:effectLst>
              </a:rPr>
              <a:t>14</a:t>
            </a:r>
          </a:p>
          <a:p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57095" y="5728990"/>
            <a:ext cx="2668387" cy="914400"/>
          </a:xfrm>
          <a:prstGeom prst="rect">
            <a:avLst/>
          </a:prstGeom>
          <a:solidFill>
            <a:schemeClr val="bg1"/>
          </a:solidFill>
          <a:ln w="76200"/>
          <a:effectLst>
            <a:glow rad="127000">
              <a:srgbClr val="00FFCC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800" b="1" i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1">
                      <a:lumMod val="20000"/>
                      <a:lumOff val="8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Passover</a:t>
            </a:r>
            <a:endParaRPr lang="en-CA" sz="4800" b="1" i="1" dirty="0">
              <a:ln>
                <a:solidFill>
                  <a:srgbClr val="0000FF"/>
                </a:solidFill>
              </a:ln>
              <a:solidFill>
                <a:srgbClr val="FF33CC"/>
              </a:solidFill>
              <a:effectLst>
                <a:glow rad="127000">
                  <a:schemeClr val="accent1">
                    <a:lumMod val="20000"/>
                    <a:lumOff val="8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3044" y="1352933"/>
            <a:ext cx="6392353" cy="5290457"/>
          </a:xfrm>
          <a:prstGeom prst="round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5715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</a:rPr>
              <a:t>My 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</a:rPr>
              <a:t>people are 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effectLst>
                  <a:glow rad="127000">
                    <a:srgbClr val="FFFF00"/>
                  </a:glow>
                </a:effectLst>
              </a:rPr>
              <a:t>destroyed for lack of 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effectLst>
                  <a:glow rad="127000">
                    <a:srgbClr val="FFFF00"/>
                  </a:glow>
                </a:effectLst>
              </a:rPr>
              <a:t>knowledge: </a:t>
            </a:r>
            <a:b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effectLst>
                  <a:glow rad="127000">
                    <a:srgbClr val="FFFF00"/>
                  </a:glow>
                </a:effectLst>
              </a:rPr>
            </a:b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effectLst>
                  <a:glow rad="127000">
                    <a:srgbClr val="00FFCC"/>
                  </a:glow>
                </a:effectLst>
              </a:rPr>
              <a:t>because 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effectLst>
                  <a:glow rad="127000">
                    <a:srgbClr val="00FFCC"/>
                  </a:glow>
                </a:effectLst>
              </a:rPr>
              <a:t>thou hast rejected knowledge,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00FFCC"/>
                  </a:glow>
                </a:effectLst>
              </a:rPr>
              <a:t> I will also reject thee, that thou shalt be 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00FFCC"/>
                  </a:glow>
                </a:effectLst>
              </a:rPr>
              <a:t/>
            </a:r>
            <a:b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00FFCC"/>
                  </a:glow>
                </a:effectLst>
              </a:rPr>
            </a:br>
            <a:r>
              <a:rPr lang="en-US" sz="3200" b="1" u="sng" dirty="0" smtClean="0">
                <a:ln>
                  <a:solidFill>
                    <a:srgbClr val="0000FF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00FFCC"/>
                  </a:glow>
                </a:effectLst>
              </a:rPr>
              <a:t>no </a:t>
            </a:r>
            <a:r>
              <a:rPr lang="en-US" sz="3200" b="1" u="sng" dirty="0">
                <a:ln>
                  <a:solidFill>
                    <a:srgbClr val="0000FF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00FFCC"/>
                  </a:glow>
                </a:effectLst>
              </a:rPr>
              <a:t>priest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00FFCC"/>
                  </a:glow>
                </a:effectLst>
              </a:rPr>
              <a:t> to me: 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00FFCC"/>
                  </a:glow>
                </a:effectLst>
              </a:rPr>
              <a:t> 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effectLst>
                  <a:glow rad="127000">
                    <a:schemeClr val="accent5">
                      <a:lumMod val="60000"/>
                      <a:lumOff val="40000"/>
                    </a:schemeClr>
                  </a:glow>
                </a:effectLst>
              </a:rPr>
              <a:t>seeing 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effectLst>
                  <a:glow rad="127000">
                    <a:schemeClr val="accent5">
                      <a:lumMod val="60000"/>
                      <a:lumOff val="40000"/>
                    </a:schemeClr>
                  </a:glow>
                </a:effectLst>
              </a:rPr>
              <a:t>thou hast forgotten the law of 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effectLst>
                  <a:glow rad="127000">
                    <a:schemeClr val="accent5">
                      <a:lumMod val="60000"/>
                      <a:lumOff val="40000"/>
                    </a:schemeClr>
                  </a:glow>
                </a:effectLst>
              </a:rPr>
              <a:t/>
            </a:r>
            <a:b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effectLst>
                  <a:glow rad="127000">
                    <a:schemeClr val="accent5">
                      <a:lumMod val="60000"/>
                      <a:lumOff val="40000"/>
                    </a:schemeClr>
                  </a:glow>
                </a:effectLst>
              </a:rPr>
            </a:b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effectLst>
                  <a:glow rad="127000">
                    <a:schemeClr val="accent5">
                      <a:lumMod val="60000"/>
                      <a:lumOff val="40000"/>
                    </a:schemeClr>
                  </a:glow>
                </a:effectLst>
              </a:rPr>
              <a:t>thy Elohim, 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</a:rPr>
              <a:t>I will also forget 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</a:rPr>
              <a:t/>
            </a:r>
            <a:b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</a:rPr>
            </a:b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</a:rPr>
              <a:t>thy 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</a:rPr>
              <a:t>children.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</a:rPr>
              <a:t>  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sym typeface="Wingdings" panose="05000000000000000000" pitchFamily="2" charset="2"/>
              </a:rPr>
              <a:t>(Hos 4:6)</a:t>
            </a:r>
            <a:endParaRPr lang="en-CA" sz="2800" b="1" i="1" dirty="0" smtClean="0">
              <a:ln>
                <a:solidFill>
                  <a:srgbClr val="0000FF"/>
                </a:solidFill>
              </a:ln>
              <a:solidFill>
                <a:srgbClr val="00FFCC"/>
              </a:solidFill>
              <a:latin typeface="Arial Black" panose="020B0A04020102020204" pitchFamily="34" charset="0"/>
            </a:endParaRPr>
          </a:p>
          <a:p>
            <a:pPr algn="ctr"/>
            <a:endParaRPr lang="en-CA" sz="2800" b="1" i="1" dirty="0">
              <a:ln>
                <a:solidFill>
                  <a:schemeClr val="bg1"/>
                </a:solidFill>
              </a:ln>
              <a:solidFill>
                <a:schemeClr val="bg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08253" y="161212"/>
            <a:ext cx="4110087" cy="699753"/>
          </a:xfrm>
          <a:prstGeom prst="rect">
            <a:avLst/>
          </a:prstGeom>
          <a:solidFill>
            <a:srgbClr val="FF7C80"/>
          </a:solidFill>
          <a:ln w="38100" cap="flat" cmpd="sng" algn="ctr">
            <a:solidFill>
              <a:srgbClr val="0000FF"/>
            </a:solidFill>
            <a:prstDash val="solid"/>
            <a:miter lim="800000"/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CA" sz="2800" b="1" i="0" u="none" strike="noStrike" kern="0" cap="none" spc="0" normalizeH="0" baseline="3000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CA" sz="2800" b="1" i="0" u="none" strike="noStrike" kern="0" cap="none" spc="0" normalizeH="0" baseline="0" noProof="0" dirty="0" smtClean="0">
                <a:ln w="9525" cap="rnd" cmpd="sng" algn="ctr">
                  <a:solidFill>
                    <a:srgbClr val="0000FF"/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glow rad="495300">
                    <a:srgbClr val="00FF99"/>
                  </a:glow>
                </a:effectLst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Tequfah !   </a:t>
            </a: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365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225941" y="376630"/>
            <a:ext cx="4666776" cy="697426"/>
          </a:xfrm>
          <a:prstGeom prst="wedgeRoundRectCallout">
            <a:avLst>
              <a:gd name="adj1" fmla="val 119572"/>
              <a:gd name="adj2" fmla="val 2877"/>
              <a:gd name="adj3" fmla="val 16667"/>
            </a:avLst>
          </a:prstGeom>
          <a:solidFill>
            <a:srgbClr val="FFC000">
              <a:lumMod val="60000"/>
              <a:lumOff val="40000"/>
            </a:srgbClr>
          </a:solidFill>
          <a:ln w="57150" cap="flat" cmpd="sng" algn="ctr">
            <a:solidFill>
              <a:srgbClr val="0000FF"/>
            </a:solidFill>
            <a:prstDash val="solid"/>
            <a:miter lim="800000"/>
          </a:ln>
          <a:effectLst>
            <a:glow rad="127000">
              <a:srgbClr val="00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Covenant Calendar</a:t>
            </a:r>
            <a:endParaRPr kumimoji="0" lang="en-CA" sz="4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441786" y="4175484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1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9441786" y="5385989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effectLst>
            <a:glow rad="2667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3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9441786" y="4733027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2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" name="Notched Right Arrow 1"/>
          <p:cNvSpPr/>
          <p:nvPr/>
        </p:nvSpPr>
        <p:spPr>
          <a:xfrm rot="16200000">
            <a:off x="8681074" y="1673778"/>
            <a:ext cx="2773637" cy="876766"/>
          </a:xfrm>
          <a:prstGeom prst="notchedRightArrow">
            <a:avLst>
              <a:gd name="adj1" fmla="val 28947"/>
              <a:gd name="adj2" fmla="val 100527"/>
            </a:avLst>
          </a:prstGeom>
          <a:solidFill>
            <a:schemeClr val="accent5">
              <a:lumMod val="75000"/>
            </a:schemeClr>
          </a:solidFill>
          <a:ln w="762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761000" y="1427581"/>
            <a:ext cx="5966375" cy="630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i="1" u="sng" dirty="0">
                <a:ln>
                  <a:solidFill>
                    <a:prstClr val="black"/>
                  </a:solidFill>
                </a:ln>
                <a:solidFill>
                  <a:srgbClr val="9D360E">
                    <a:lumMod val="60000"/>
                    <a:lumOff val="40000"/>
                  </a:srgbClr>
                </a:solidFill>
                <a:latin typeface="Arial Black" panose="020B0A04020102020204" pitchFamily="34" charset="0"/>
              </a:rPr>
              <a:t>HAVE YOU NOT HEARD</a:t>
            </a:r>
            <a:r>
              <a:rPr lang="en-CA" sz="3200" b="1" i="1" dirty="0">
                <a:ln>
                  <a:solidFill>
                    <a:prstClr val="black"/>
                  </a:solidFill>
                </a:ln>
                <a:solidFill>
                  <a:srgbClr val="9D360E">
                    <a:lumMod val="60000"/>
                    <a:lumOff val="40000"/>
                  </a:srgbClr>
                </a:solidFill>
                <a:latin typeface="Arial Black" panose="020B0A04020102020204" pitchFamily="34" charset="0"/>
              </a:rPr>
              <a:t>?</a:t>
            </a:r>
            <a:endParaRPr lang="en-CA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345235" y="5519056"/>
            <a:ext cx="3282043" cy="8164"/>
          </a:xfrm>
          <a:prstGeom prst="line">
            <a:avLst/>
          </a:prstGeom>
          <a:ln w="57150">
            <a:solidFill>
              <a:srgbClr val="00FF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16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repeatCount="4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823964" y="0"/>
            <a:ext cx="368036" cy="327428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46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13877" y="961053"/>
            <a:ext cx="4110087" cy="57592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CA" sz="2400" b="1" u="sng" dirty="0">
                <a:solidFill>
                  <a:srgbClr val="660033"/>
                </a:solidFill>
              </a:rPr>
              <a:t>4</a:t>
            </a:r>
            <a:r>
              <a:rPr lang="en-CA" sz="2400" b="1" u="sng" baseline="30000" dirty="0">
                <a:solidFill>
                  <a:srgbClr val="660033"/>
                </a:solidFill>
              </a:rPr>
              <a:t>th</a:t>
            </a:r>
            <a:r>
              <a:rPr lang="en-CA" sz="2400" b="1" u="sng" dirty="0">
                <a:solidFill>
                  <a:srgbClr val="660033"/>
                </a:solidFill>
              </a:rPr>
              <a:t>  </a:t>
            </a:r>
            <a:r>
              <a:rPr lang="en-CA" sz="2400" b="1" u="sng" dirty="0">
                <a:solidFill>
                  <a:srgbClr val="0000FF"/>
                </a:solidFill>
              </a:rPr>
              <a:t>New Year </a:t>
            </a:r>
            <a:r>
              <a:rPr lang="en-CA" sz="2400" b="1" u="sng" dirty="0" smtClean="0">
                <a:solidFill>
                  <a:srgbClr val="0000FF"/>
                </a:solidFill>
              </a:rPr>
              <a:t>        Day</a:t>
            </a:r>
            <a:r>
              <a:rPr lang="en-CA" sz="2400" u="sng" dirty="0" smtClean="0">
                <a:solidFill>
                  <a:prstClr val="black"/>
                </a:solidFill>
              </a:rPr>
              <a:t>  </a:t>
            </a:r>
            <a:r>
              <a:rPr lang="en-CA" sz="2400" u="sng" dirty="0">
                <a:solidFill>
                  <a:prstClr val="black"/>
                </a:solidFill>
              </a:rPr>
              <a:t> </a:t>
            </a:r>
            <a:r>
              <a:rPr lang="en-CA" sz="2400" u="sng" dirty="0" smtClean="0">
                <a:solidFill>
                  <a:prstClr val="black"/>
                </a:solidFill>
              </a:rPr>
              <a:t> 1</a:t>
            </a:r>
            <a:endParaRPr lang="en-CA" sz="2400" u="sng" dirty="0">
              <a:solidFill>
                <a:prstClr val="black"/>
              </a:solidFill>
            </a:endParaRPr>
          </a:p>
          <a:p>
            <a:r>
              <a:rPr lang="en-CA" sz="2400" b="1" dirty="0">
                <a:solidFill>
                  <a:srgbClr val="660033"/>
                </a:solidFill>
              </a:rPr>
              <a:t>5</a:t>
            </a:r>
            <a:r>
              <a:rPr lang="en-CA" sz="2400" b="1" baseline="30000" dirty="0">
                <a:solidFill>
                  <a:srgbClr val="660033"/>
                </a:solidFill>
              </a:rPr>
              <a:t>th</a:t>
            </a:r>
            <a:r>
              <a:rPr lang="en-CA" sz="2400" b="1" dirty="0">
                <a:solidFill>
                  <a:srgbClr val="660033"/>
                </a:solidFill>
              </a:rPr>
              <a:t> </a:t>
            </a:r>
            <a:r>
              <a:rPr lang="en-CA" sz="2400" dirty="0">
                <a:solidFill>
                  <a:schemeClr val="bg1"/>
                </a:solidFill>
              </a:rPr>
              <a:t> 						 	2</a:t>
            </a:r>
          </a:p>
          <a:p>
            <a:r>
              <a:rPr lang="en-CA" sz="2400" b="1" dirty="0">
                <a:solidFill>
                  <a:srgbClr val="660033"/>
                </a:solidFill>
              </a:rPr>
              <a:t>6</a:t>
            </a:r>
            <a:r>
              <a:rPr lang="en-CA" sz="2400" b="1" baseline="30000" dirty="0">
                <a:solidFill>
                  <a:srgbClr val="660033"/>
                </a:solidFill>
              </a:rPr>
              <a:t>th</a:t>
            </a:r>
            <a:r>
              <a:rPr lang="en-CA" sz="2400" b="1" dirty="0">
                <a:solidFill>
                  <a:srgbClr val="660033"/>
                </a:solidFill>
              </a:rPr>
              <a:t> </a:t>
            </a:r>
            <a:r>
              <a:rPr lang="en-CA" sz="2400" b="1" dirty="0">
                <a:solidFill>
                  <a:schemeClr val="bg1"/>
                </a:solidFill>
              </a:rPr>
              <a:t> 						 	</a:t>
            </a:r>
            <a:r>
              <a:rPr lang="en-CA" sz="2400" dirty="0">
                <a:solidFill>
                  <a:schemeClr val="bg1"/>
                </a:solidFill>
              </a:rPr>
              <a:t>3</a:t>
            </a:r>
            <a:br>
              <a:rPr lang="en-CA" sz="2400" dirty="0">
                <a:solidFill>
                  <a:schemeClr val="bg1"/>
                </a:solidFill>
              </a:rPr>
            </a:br>
            <a:r>
              <a:rPr lang="en-CA" sz="2400" b="1" u="sng" dirty="0">
                <a:solidFill>
                  <a:srgbClr val="0000FF"/>
                </a:solidFill>
              </a:rPr>
              <a:t>7</a:t>
            </a:r>
            <a:r>
              <a:rPr lang="en-CA" sz="2400" b="1" u="sng" baseline="30000" dirty="0">
                <a:solidFill>
                  <a:srgbClr val="0000FF"/>
                </a:solidFill>
              </a:rPr>
              <a:t>th</a:t>
            </a:r>
            <a:r>
              <a:rPr lang="en-CA" sz="2400" b="1" u="sng" dirty="0">
                <a:solidFill>
                  <a:srgbClr val="0000FF"/>
                </a:solidFill>
              </a:rPr>
              <a:t>  Sabbath</a:t>
            </a:r>
            <a:r>
              <a:rPr lang="en-CA" sz="2400" u="sng" dirty="0">
                <a:solidFill>
                  <a:srgbClr val="0000FF"/>
                </a:solidFill>
              </a:rPr>
              <a:t>			 	</a:t>
            </a:r>
            <a:r>
              <a:rPr lang="en-CA" sz="2400" u="sng" dirty="0" smtClean="0">
                <a:solidFill>
                  <a:srgbClr val="0000FF"/>
                </a:solidFill>
              </a:rPr>
              <a:t>	4</a:t>
            </a:r>
            <a:endParaRPr lang="en-CA" sz="2400" u="sng" dirty="0">
              <a:solidFill>
                <a:srgbClr val="0000FF"/>
              </a:solidFill>
            </a:endParaRPr>
          </a:p>
          <a:p>
            <a:r>
              <a:rPr lang="en-CA" sz="2400" b="1" dirty="0">
                <a:solidFill>
                  <a:srgbClr val="660033"/>
                </a:solidFill>
              </a:rPr>
              <a:t>1</a:t>
            </a:r>
            <a:r>
              <a:rPr lang="en-CA" sz="2400" b="1" baseline="30000" dirty="0">
                <a:solidFill>
                  <a:srgbClr val="660033"/>
                </a:solidFill>
              </a:rPr>
              <a:t>st</a:t>
            </a:r>
            <a:r>
              <a:rPr lang="en-CA" sz="2400" b="1" dirty="0">
                <a:solidFill>
                  <a:srgbClr val="660033"/>
                </a:solidFill>
              </a:rPr>
              <a:t>  						</a:t>
            </a:r>
            <a:r>
              <a:rPr lang="en-CA" sz="2400" b="1" dirty="0" smtClean="0">
                <a:solidFill>
                  <a:srgbClr val="660033"/>
                </a:solidFill>
              </a:rPr>
              <a:t> 	</a:t>
            </a:r>
            <a:r>
              <a:rPr lang="en-CA" sz="2400" dirty="0" smtClean="0">
                <a:solidFill>
                  <a:schemeClr val="bg1"/>
                </a:solidFill>
              </a:rPr>
              <a:t>5</a:t>
            </a:r>
            <a:endParaRPr lang="en-CA" sz="2400" dirty="0">
              <a:solidFill>
                <a:schemeClr val="bg1"/>
              </a:solidFill>
            </a:endParaRPr>
          </a:p>
          <a:p>
            <a:r>
              <a:rPr lang="en-CA" sz="2400" b="1" dirty="0">
                <a:solidFill>
                  <a:srgbClr val="660033"/>
                </a:solidFill>
              </a:rPr>
              <a:t>2</a:t>
            </a:r>
            <a:r>
              <a:rPr lang="en-CA" sz="2400" b="1" baseline="30000" dirty="0">
                <a:solidFill>
                  <a:srgbClr val="660033"/>
                </a:solidFill>
              </a:rPr>
              <a:t>nd</a:t>
            </a:r>
            <a:r>
              <a:rPr lang="en-CA" sz="2400" b="1" dirty="0">
                <a:solidFill>
                  <a:srgbClr val="660033"/>
                </a:solidFill>
              </a:rPr>
              <a:t>  						</a:t>
            </a:r>
            <a:r>
              <a:rPr lang="en-CA" sz="2400" b="1" dirty="0" smtClean="0">
                <a:solidFill>
                  <a:srgbClr val="660033"/>
                </a:solidFill>
              </a:rPr>
              <a:t> 	</a:t>
            </a:r>
            <a:r>
              <a:rPr lang="en-CA" sz="2400" dirty="0" smtClean="0">
                <a:solidFill>
                  <a:schemeClr val="bg1"/>
                </a:solidFill>
              </a:rPr>
              <a:t>6</a:t>
            </a:r>
            <a:endParaRPr lang="en-CA" sz="2400" dirty="0">
              <a:solidFill>
                <a:schemeClr val="bg1"/>
              </a:solidFill>
            </a:endParaRPr>
          </a:p>
          <a:p>
            <a:r>
              <a:rPr lang="en-CA" sz="2400" b="1" dirty="0">
                <a:solidFill>
                  <a:srgbClr val="660033"/>
                </a:solidFill>
              </a:rPr>
              <a:t>3</a:t>
            </a:r>
            <a:r>
              <a:rPr lang="en-CA" sz="2400" b="1" baseline="30000" dirty="0">
                <a:solidFill>
                  <a:srgbClr val="660033"/>
                </a:solidFill>
              </a:rPr>
              <a:t>rd</a:t>
            </a:r>
            <a:r>
              <a:rPr lang="en-CA" sz="2400" b="1" dirty="0">
                <a:solidFill>
                  <a:srgbClr val="660033"/>
                </a:solidFill>
              </a:rPr>
              <a:t> </a:t>
            </a:r>
            <a:r>
              <a:rPr lang="en-CA" sz="2400" b="1" dirty="0">
                <a:solidFill>
                  <a:srgbClr val="0000FF"/>
                </a:solidFill>
              </a:rPr>
              <a:t> 					</a:t>
            </a:r>
            <a:r>
              <a:rPr lang="en-CA" sz="2400" b="1" dirty="0" smtClean="0">
                <a:solidFill>
                  <a:srgbClr val="0000FF"/>
                </a:solidFill>
              </a:rPr>
              <a:t>		</a:t>
            </a:r>
            <a:r>
              <a:rPr lang="en-CA" sz="2400" dirty="0" smtClean="0">
                <a:solidFill>
                  <a:schemeClr val="bg1"/>
                </a:solidFill>
              </a:rPr>
              <a:t>7</a:t>
            </a:r>
            <a:endParaRPr lang="en-CA" sz="2400" dirty="0">
              <a:solidFill>
                <a:schemeClr val="bg1"/>
              </a:solidFill>
            </a:endParaRPr>
          </a:p>
          <a:p>
            <a:pPr lvl="0"/>
            <a:r>
              <a:rPr lang="en-CA" sz="2400" b="1" dirty="0" smtClean="0">
                <a:solidFill>
                  <a:srgbClr val="660033"/>
                </a:solidFill>
              </a:rPr>
              <a:t>4</a:t>
            </a:r>
            <a:r>
              <a:rPr lang="en-CA" sz="24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400" b="1" dirty="0" smtClean="0">
                <a:solidFill>
                  <a:srgbClr val="660033"/>
                </a:solidFill>
              </a:rPr>
              <a:t>  </a:t>
            </a:r>
            <a:r>
              <a:rPr lang="en-CA" sz="2400" dirty="0">
                <a:solidFill>
                  <a:prstClr val="black"/>
                </a:solidFill>
              </a:rPr>
              <a:t>	</a:t>
            </a:r>
            <a:r>
              <a:rPr lang="en-CA" sz="2400" dirty="0" smtClean="0">
                <a:solidFill>
                  <a:prstClr val="black"/>
                </a:solidFill>
              </a:rPr>
              <a:t>					</a:t>
            </a:r>
            <a:r>
              <a:rPr lang="en-CA" sz="2400" dirty="0">
                <a:solidFill>
                  <a:prstClr val="black"/>
                </a:solidFill>
              </a:rPr>
              <a:t> </a:t>
            </a:r>
            <a:r>
              <a:rPr lang="en-CA" sz="2400" dirty="0" smtClean="0">
                <a:solidFill>
                  <a:prstClr val="black"/>
                </a:solidFill>
              </a:rPr>
              <a:t> 	8</a:t>
            </a:r>
            <a:endParaRPr lang="en-CA" sz="2400" dirty="0">
              <a:solidFill>
                <a:prstClr val="black"/>
              </a:solidFill>
            </a:endParaRPr>
          </a:p>
          <a:p>
            <a:r>
              <a:rPr lang="en-CA" sz="2400" b="1" dirty="0" smtClean="0">
                <a:solidFill>
                  <a:srgbClr val="660033"/>
                </a:solidFill>
              </a:rPr>
              <a:t>5</a:t>
            </a:r>
            <a:r>
              <a:rPr lang="en-CA" sz="24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400" b="1" dirty="0" smtClean="0">
                <a:solidFill>
                  <a:srgbClr val="660033"/>
                </a:solidFill>
              </a:rPr>
              <a:t> </a:t>
            </a:r>
            <a:r>
              <a:rPr lang="en-CA" sz="2400" dirty="0" smtClean="0">
                <a:solidFill>
                  <a:schemeClr val="bg1"/>
                </a:solidFill>
              </a:rPr>
              <a:t> 						   	9</a:t>
            </a:r>
          </a:p>
          <a:p>
            <a:r>
              <a:rPr lang="en-CA" sz="2400" b="1" dirty="0" smtClean="0">
                <a:solidFill>
                  <a:srgbClr val="660033"/>
                </a:solidFill>
              </a:rPr>
              <a:t>6</a:t>
            </a:r>
            <a:r>
              <a:rPr lang="en-CA" sz="24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400" b="1" dirty="0" smtClean="0">
                <a:solidFill>
                  <a:srgbClr val="660033"/>
                </a:solidFill>
              </a:rPr>
              <a:t> </a:t>
            </a:r>
            <a:r>
              <a:rPr lang="en-CA" sz="2400" b="1" dirty="0" smtClean="0">
                <a:solidFill>
                  <a:schemeClr val="bg1"/>
                </a:solidFill>
              </a:rPr>
              <a:t> 						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smtClean="0">
                <a:solidFill>
                  <a:schemeClr val="bg1"/>
                </a:solidFill>
              </a:rPr>
              <a:t>   </a:t>
            </a:r>
            <a:r>
              <a:rPr lang="en-CA" sz="2400" dirty="0" smtClean="0">
                <a:solidFill>
                  <a:schemeClr val="bg1"/>
                </a:solidFill>
              </a:rPr>
              <a:t>10</a:t>
            </a:r>
            <a:br>
              <a:rPr lang="en-CA" sz="2400" dirty="0" smtClean="0">
                <a:solidFill>
                  <a:schemeClr val="bg1"/>
                </a:solidFill>
              </a:rPr>
            </a:br>
            <a:r>
              <a:rPr lang="en-CA" sz="2400" b="1" u="sng" dirty="0" smtClean="0">
                <a:solidFill>
                  <a:srgbClr val="0000FF"/>
                </a:solidFill>
              </a:rPr>
              <a:t>7</a:t>
            </a:r>
            <a:r>
              <a:rPr lang="en-CA" sz="24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2400" b="1" u="sng" dirty="0" smtClean="0">
                <a:solidFill>
                  <a:srgbClr val="0000FF"/>
                </a:solidFill>
              </a:rPr>
              <a:t>  </a:t>
            </a:r>
            <a:r>
              <a:rPr lang="en-CA" sz="2400" u="sng" dirty="0" smtClean="0">
                <a:solidFill>
                  <a:srgbClr val="0000FF"/>
                </a:solidFill>
              </a:rPr>
              <a:t>						    11</a:t>
            </a:r>
          </a:p>
          <a:p>
            <a:r>
              <a:rPr lang="en-CA" sz="2400" b="1" dirty="0" smtClean="0">
                <a:solidFill>
                  <a:srgbClr val="660033"/>
                </a:solidFill>
              </a:rPr>
              <a:t>1</a:t>
            </a:r>
            <a:r>
              <a:rPr lang="en-CA" sz="2400" b="1" baseline="30000" dirty="0" smtClean="0">
                <a:solidFill>
                  <a:srgbClr val="660033"/>
                </a:solidFill>
              </a:rPr>
              <a:t>st</a:t>
            </a:r>
            <a:r>
              <a:rPr lang="en-CA" sz="2400" b="1" dirty="0" smtClean="0">
                <a:solidFill>
                  <a:srgbClr val="660033"/>
                </a:solidFill>
              </a:rPr>
              <a:t>  						  </a:t>
            </a:r>
            <a:r>
              <a:rPr lang="en-CA" sz="2400" b="1" dirty="0">
                <a:solidFill>
                  <a:srgbClr val="660033"/>
                </a:solidFill>
              </a:rPr>
              <a:t> </a:t>
            </a:r>
            <a:r>
              <a:rPr lang="en-CA" sz="2400" b="1" dirty="0" smtClean="0">
                <a:solidFill>
                  <a:srgbClr val="660033"/>
                </a:solidFill>
              </a:rPr>
              <a:t> </a:t>
            </a:r>
            <a:r>
              <a:rPr lang="en-CA" sz="2400" dirty="0" smtClean="0">
                <a:solidFill>
                  <a:schemeClr val="bg1"/>
                </a:solidFill>
              </a:rPr>
              <a:t>12</a:t>
            </a:r>
          </a:p>
          <a:p>
            <a:r>
              <a:rPr lang="en-CA" sz="2400" b="1" dirty="0" smtClean="0">
                <a:solidFill>
                  <a:srgbClr val="660033"/>
                </a:solidFill>
              </a:rPr>
              <a:t>2</a:t>
            </a:r>
            <a:r>
              <a:rPr lang="en-CA" sz="24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2400" b="1" dirty="0" smtClean="0">
                <a:solidFill>
                  <a:srgbClr val="660033"/>
                </a:solidFill>
              </a:rPr>
              <a:t>  						    </a:t>
            </a:r>
            <a:r>
              <a:rPr lang="en-CA" sz="2400" dirty="0" smtClean="0">
                <a:solidFill>
                  <a:schemeClr val="bg1"/>
                </a:solidFill>
              </a:rPr>
              <a:t>13</a:t>
            </a:r>
          </a:p>
          <a:p>
            <a:r>
              <a:rPr lang="en-CA" sz="2800" b="1" dirty="0" smtClean="0">
                <a:solidFill>
                  <a:srgbClr val="660033"/>
                </a:solidFill>
                <a:effectLst>
                  <a:glow rad="330200">
                    <a:srgbClr val="FFFF00"/>
                  </a:glow>
                </a:effectLst>
              </a:rPr>
              <a:t>3</a:t>
            </a:r>
            <a:r>
              <a:rPr lang="en-CA" sz="2800" b="1" baseline="30000" dirty="0" smtClean="0">
                <a:solidFill>
                  <a:srgbClr val="660033"/>
                </a:solidFill>
                <a:effectLst>
                  <a:glow rad="330200">
                    <a:srgbClr val="FFFF00"/>
                  </a:glow>
                </a:effectLst>
              </a:rPr>
              <a:t>rd</a:t>
            </a:r>
            <a:r>
              <a:rPr lang="en-CA" sz="2800" b="1" dirty="0" smtClean="0">
                <a:solidFill>
                  <a:srgbClr val="660033"/>
                </a:solidFill>
                <a:effectLst>
                  <a:glow rad="330200">
                    <a:srgbClr val="FFFF00"/>
                  </a:glow>
                </a:effectLst>
              </a:rPr>
              <a:t> </a:t>
            </a:r>
            <a:r>
              <a:rPr lang="en-CA" sz="2800" b="1" dirty="0" smtClean="0">
                <a:solidFill>
                  <a:srgbClr val="0000FF"/>
                </a:solidFill>
                <a:effectLst>
                  <a:glow rad="330200">
                    <a:srgbClr val="FFFF00"/>
                  </a:glow>
                </a:effectLst>
              </a:rPr>
              <a:t> 					</a:t>
            </a:r>
            <a:r>
              <a:rPr lang="en-CA" sz="2800" b="1" dirty="0" smtClean="0">
                <a:solidFill>
                  <a:schemeClr val="bg1"/>
                </a:solidFill>
                <a:effectLst/>
              </a:rPr>
              <a:t>       </a:t>
            </a:r>
            <a:r>
              <a:rPr lang="en-CA" sz="2800" b="1" dirty="0" smtClean="0">
                <a:solidFill>
                  <a:schemeClr val="bg1"/>
                </a:solidFill>
                <a:effectLst>
                  <a:glow rad="330200">
                    <a:srgbClr val="FFFF00"/>
                  </a:glow>
                </a:effectLst>
              </a:rPr>
              <a:t>14</a:t>
            </a:r>
          </a:p>
          <a:p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57095" y="5728990"/>
            <a:ext cx="2668387" cy="914400"/>
          </a:xfrm>
          <a:prstGeom prst="rect">
            <a:avLst/>
          </a:prstGeom>
          <a:solidFill>
            <a:schemeClr val="bg1"/>
          </a:solidFill>
          <a:ln w="76200"/>
          <a:effectLst>
            <a:glow rad="127000">
              <a:srgbClr val="00FFCC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800" b="1" i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1">
                      <a:lumMod val="20000"/>
                      <a:lumOff val="8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Passover</a:t>
            </a:r>
            <a:endParaRPr lang="en-CA" sz="4800" b="1" i="1" dirty="0">
              <a:ln>
                <a:solidFill>
                  <a:srgbClr val="0000FF"/>
                </a:solidFill>
              </a:ln>
              <a:solidFill>
                <a:srgbClr val="FF33CC"/>
              </a:solidFill>
              <a:effectLst>
                <a:glow rad="127000">
                  <a:schemeClr val="accent1">
                    <a:lumMod val="20000"/>
                    <a:lumOff val="8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3044" y="1352933"/>
            <a:ext cx="6392353" cy="5290457"/>
          </a:xfrm>
          <a:prstGeom prst="roundRect">
            <a:avLst/>
          </a:prstGeom>
          <a:gradFill>
            <a:gsLst>
              <a:gs pos="0">
                <a:srgbClr val="FFFFFF"/>
              </a:gs>
              <a:gs pos="13000">
                <a:srgbClr val="1F1F1F">
                  <a:alpha val="94000"/>
                </a:srgbClr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3000">
                <a:srgbClr val="1F1F1F">
                  <a:alpha val="54000"/>
                </a:srgbClr>
              </a:gs>
              <a:gs pos="84000">
                <a:srgbClr val="FFFFFF"/>
              </a:gs>
              <a:gs pos="100000">
                <a:srgbClr val="7F7F7F"/>
              </a:gs>
            </a:gsLst>
            <a:lin ang="18900000" scaled="0"/>
          </a:gradFill>
          <a:ln w="5715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800" dirty="0" smtClean="0">
              <a:solidFill>
                <a:srgbClr val="008080"/>
              </a:solidFill>
              <a:latin typeface="Georgia" panose="02040502050405020303" pitchFamily="18" charset="0"/>
            </a:endParaRPr>
          </a:p>
          <a:p>
            <a:endParaRPr lang="en-US" sz="2800" dirty="0">
              <a:solidFill>
                <a:srgbClr val="008080"/>
              </a:solidFill>
              <a:latin typeface="Georgia" panose="02040502050405020303" pitchFamily="18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“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Remember the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					                 			</a:t>
            </a:r>
            <a:r>
              <a:rPr lang="en-US" sz="540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glow rad="279400">
                    <a:srgbClr val="00FF99"/>
                  </a:glow>
                </a:effectLst>
                <a:latin typeface="Arial Black" panose="020B0A04020102020204" pitchFamily="34" charset="0"/>
              </a:rPr>
              <a:t>MOON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b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							of Mosheh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27000">
                    <a:srgbClr val="00FF99"/>
                  </a:glow>
                </a:effectLst>
                <a:latin typeface="Georgia" panose="02040502050405020303" pitchFamily="18" charset="0"/>
              </a:rPr>
              <a:t>???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endParaRPr lang="en-US" sz="28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08253" y="161212"/>
            <a:ext cx="4110087" cy="699753"/>
          </a:xfrm>
          <a:prstGeom prst="rect">
            <a:avLst/>
          </a:prstGeom>
          <a:solidFill>
            <a:srgbClr val="FF7C80"/>
          </a:solidFill>
          <a:ln w="38100" cap="flat" cmpd="sng" algn="ctr">
            <a:solidFill>
              <a:srgbClr val="0000FF"/>
            </a:solidFill>
            <a:prstDash val="solid"/>
            <a:miter lim="800000"/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CA" sz="2800" b="1" i="0" u="none" strike="noStrike" kern="0" cap="none" spc="0" normalizeH="0" baseline="3000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CA" sz="2800" b="1" i="0" u="none" strike="noStrike" kern="0" cap="none" spc="0" normalizeH="0" baseline="0" noProof="0" dirty="0" smtClean="0">
                <a:ln w="9525" cap="rnd" cmpd="sng" algn="ctr">
                  <a:solidFill>
                    <a:srgbClr val="0000FF"/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glow rad="495300">
                    <a:srgbClr val="00FF99"/>
                  </a:glow>
                </a:effectLst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Tequfah !   </a:t>
            </a: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365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225941" y="376630"/>
            <a:ext cx="4666776" cy="697426"/>
          </a:xfrm>
          <a:prstGeom prst="wedgeRoundRectCallout">
            <a:avLst>
              <a:gd name="adj1" fmla="val 119572"/>
              <a:gd name="adj2" fmla="val 2877"/>
              <a:gd name="adj3" fmla="val 16667"/>
            </a:avLst>
          </a:prstGeom>
          <a:solidFill>
            <a:srgbClr val="FFC000">
              <a:lumMod val="60000"/>
              <a:lumOff val="40000"/>
            </a:srgbClr>
          </a:solidFill>
          <a:ln w="57150" cap="flat" cmpd="sng" algn="ctr">
            <a:solidFill>
              <a:srgbClr val="0000FF"/>
            </a:solidFill>
            <a:prstDash val="solid"/>
            <a:miter lim="800000"/>
          </a:ln>
          <a:effectLst>
            <a:glow rad="127000">
              <a:srgbClr val="00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Covenant Calendar</a:t>
            </a:r>
            <a:endParaRPr kumimoji="0" lang="en-CA" sz="4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441786" y="4175484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1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9441786" y="5385989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effectLst>
            <a:glow rad="2667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3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9441786" y="4733027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2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1000" y="1427581"/>
            <a:ext cx="5966375" cy="630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i="1" u="sng" dirty="0">
                <a:ln>
                  <a:solidFill>
                    <a:prstClr val="black"/>
                  </a:solidFill>
                </a:ln>
                <a:solidFill>
                  <a:srgbClr val="9D360E">
                    <a:lumMod val="60000"/>
                    <a:lumOff val="40000"/>
                  </a:srgbClr>
                </a:solidFill>
                <a:latin typeface="Arial Black" panose="020B0A04020102020204" pitchFamily="34" charset="0"/>
              </a:rPr>
              <a:t>HAVE </a:t>
            </a:r>
            <a:r>
              <a:rPr lang="en-CA" sz="3200" b="1" i="1" u="sng" dirty="0" smtClean="0">
                <a:ln>
                  <a:solidFill>
                    <a:prstClr val="black"/>
                  </a:solidFill>
                </a:ln>
                <a:solidFill>
                  <a:srgbClr val="9D360E">
                    <a:lumMod val="60000"/>
                    <a:lumOff val="40000"/>
                  </a:srgbClr>
                </a:solidFill>
                <a:effectLst>
                  <a:glow rad="139700">
                    <a:srgbClr val="00FF99"/>
                  </a:glow>
                </a:effectLst>
                <a:latin typeface="Arial Black" panose="020B0A04020102020204" pitchFamily="34" charset="0"/>
              </a:rPr>
              <a:t>YOU</a:t>
            </a:r>
            <a:r>
              <a:rPr lang="en-CA" sz="3200" b="1" i="1" u="sng" dirty="0" smtClean="0">
                <a:ln>
                  <a:solidFill>
                    <a:prstClr val="black"/>
                  </a:solidFill>
                </a:ln>
                <a:solidFill>
                  <a:srgbClr val="9D360E">
                    <a:lumMod val="60000"/>
                    <a:lumOff val="40000"/>
                  </a:srgbClr>
                </a:solidFill>
                <a:latin typeface="Arial Black" panose="020B0A04020102020204" pitchFamily="34" charset="0"/>
              </a:rPr>
              <a:t> </a:t>
            </a:r>
            <a:r>
              <a:rPr lang="en-CA" sz="3200" b="1" i="1" u="sng" dirty="0">
                <a:ln>
                  <a:solidFill>
                    <a:prstClr val="black"/>
                  </a:solidFill>
                </a:ln>
                <a:solidFill>
                  <a:srgbClr val="9D360E">
                    <a:lumMod val="60000"/>
                    <a:lumOff val="40000"/>
                  </a:srgbClr>
                </a:solidFill>
                <a:latin typeface="Arial Black" panose="020B0A04020102020204" pitchFamily="34" charset="0"/>
              </a:rPr>
              <a:t>HEARD</a:t>
            </a:r>
            <a:r>
              <a:rPr lang="en-CA" sz="3200" b="1" i="1" dirty="0">
                <a:ln>
                  <a:solidFill>
                    <a:prstClr val="black"/>
                  </a:solidFill>
                </a:ln>
                <a:solidFill>
                  <a:srgbClr val="9D360E">
                    <a:lumMod val="60000"/>
                    <a:lumOff val="40000"/>
                  </a:srgbClr>
                </a:solidFill>
                <a:latin typeface="Arial Black" panose="020B0A04020102020204" pitchFamily="34" charset="0"/>
              </a:rPr>
              <a:t>?</a:t>
            </a:r>
            <a:endParaRPr lang="en-CA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885244" y="3307644"/>
            <a:ext cx="3296356" cy="11289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368300">
              <a:srgbClr val="FFFF00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 rot="20497155">
            <a:off x="2315397" y="3785898"/>
            <a:ext cx="4293492" cy="22234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15000" i="1" dirty="0" smtClean="0">
                <a:ln>
                  <a:solidFill>
                    <a:srgbClr val="0000FF"/>
                  </a:solidFill>
                </a:ln>
                <a:solidFill>
                  <a:srgbClr val="00FF99"/>
                </a:solidFill>
                <a:effectLst>
                  <a:glow rad="127000">
                    <a:schemeClr val="accent5">
                      <a:lumMod val="75000"/>
                    </a:schemeClr>
                  </a:glow>
                </a:effectLst>
                <a:latin typeface="Comic Sans MS" panose="030F0702030302020204" pitchFamily="66" charset="0"/>
              </a:rPr>
              <a:t>No!  </a:t>
            </a:r>
            <a:endParaRPr lang="en-CA" sz="15000" i="1" dirty="0">
              <a:ln>
                <a:solidFill>
                  <a:srgbClr val="0000FF"/>
                </a:solidFill>
              </a:ln>
              <a:solidFill>
                <a:srgbClr val="00FF99"/>
              </a:solidFill>
              <a:effectLst>
                <a:glow rad="127000">
                  <a:schemeClr val="accent5">
                    <a:lumMod val="75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84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823964" y="0"/>
            <a:ext cx="368036" cy="327428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47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13877" y="961053"/>
            <a:ext cx="4110087" cy="57592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CA" sz="2400" b="1" u="sng" dirty="0">
                <a:solidFill>
                  <a:srgbClr val="660033"/>
                </a:solidFill>
              </a:rPr>
              <a:t>4</a:t>
            </a:r>
            <a:r>
              <a:rPr lang="en-CA" sz="2400" b="1" u="sng" baseline="30000" dirty="0">
                <a:solidFill>
                  <a:srgbClr val="660033"/>
                </a:solidFill>
              </a:rPr>
              <a:t>th</a:t>
            </a:r>
            <a:r>
              <a:rPr lang="en-CA" sz="2400" b="1" u="sng" dirty="0">
                <a:solidFill>
                  <a:srgbClr val="660033"/>
                </a:solidFill>
              </a:rPr>
              <a:t>  </a:t>
            </a:r>
            <a:r>
              <a:rPr lang="en-CA" sz="2400" b="1" u="sng" dirty="0">
                <a:solidFill>
                  <a:srgbClr val="0000FF"/>
                </a:solidFill>
              </a:rPr>
              <a:t>New Year </a:t>
            </a:r>
            <a:r>
              <a:rPr lang="en-CA" sz="2400" b="1" u="sng" dirty="0" smtClean="0">
                <a:solidFill>
                  <a:srgbClr val="0000FF"/>
                </a:solidFill>
              </a:rPr>
              <a:t>        Day</a:t>
            </a:r>
            <a:r>
              <a:rPr lang="en-CA" sz="2400" u="sng" dirty="0" smtClean="0">
                <a:solidFill>
                  <a:prstClr val="black"/>
                </a:solidFill>
              </a:rPr>
              <a:t>  </a:t>
            </a:r>
            <a:r>
              <a:rPr lang="en-CA" sz="2400" u="sng" dirty="0">
                <a:solidFill>
                  <a:prstClr val="black"/>
                </a:solidFill>
              </a:rPr>
              <a:t> </a:t>
            </a:r>
            <a:r>
              <a:rPr lang="en-CA" sz="2400" u="sng" dirty="0" smtClean="0">
                <a:solidFill>
                  <a:prstClr val="black"/>
                </a:solidFill>
              </a:rPr>
              <a:t> 1</a:t>
            </a:r>
            <a:endParaRPr lang="en-CA" sz="2400" u="sng" dirty="0">
              <a:solidFill>
                <a:prstClr val="black"/>
              </a:solidFill>
            </a:endParaRPr>
          </a:p>
          <a:p>
            <a:r>
              <a:rPr lang="en-CA" sz="2400" b="1" dirty="0">
                <a:solidFill>
                  <a:srgbClr val="660033"/>
                </a:solidFill>
              </a:rPr>
              <a:t>5</a:t>
            </a:r>
            <a:r>
              <a:rPr lang="en-CA" sz="2400" b="1" baseline="30000" dirty="0">
                <a:solidFill>
                  <a:srgbClr val="660033"/>
                </a:solidFill>
              </a:rPr>
              <a:t>th</a:t>
            </a:r>
            <a:r>
              <a:rPr lang="en-CA" sz="2400" b="1" dirty="0">
                <a:solidFill>
                  <a:srgbClr val="660033"/>
                </a:solidFill>
              </a:rPr>
              <a:t> </a:t>
            </a:r>
            <a:r>
              <a:rPr lang="en-CA" sz="2400" dirty="0">
                <a:solidFill>
                  <a:schemeClr val="bg1"/>
                </a:solidFill>
              </a:rPr>
              <a:t> 						 	2</a:t>
            </a:r>
          </a:p>
          <a:p>
            <a:r>
              <a:rPr lang="en-CA" sz="2400" b="1" dirty="0">
                <a:solidFill>
                  <a:srgbClr val="660033"/>
                </a:solidFill>
              </a:rPr>
              <a:t>6</a:t>
            </a:r>
            <a:r>
              <a:rPr lang="en-CA" sz="2400" b="1" baseline="30000" dirty="0">
                <a:solidFill>
                  <a:srgbClr val="660033"/>
                </a:solidFill>
              </a:rPr>
              <a:t>th</a:t>
            </a:r>
            <a:r>
              <a:rPr lang="en-CA" sz="2400" b="1" dirty="0">
                <a:solidFill>
                  <a:srgbClr val="660033"/>
                </a:solidFill>
              </a:rPr>
              <a:t> </a:t>
            </a:r>
            <a:r>
              <a:rPr lang="en-CA" sz="2400" b="1" dirty="0">
                <a:solidFill>
                  <a:schemeClr val="bg1"/>
                </a:solidFill>
              </a:rPr>
              <a:t> 						 	</a:t>
            </a:r>
            <a:r>
              <a:rPr lang="en-CA" sz="2400" dirty="0">
                <a:solidFill>
                  <a:schemeClr val="bg1"/>
                </a:solidFill>
              </a:rPr>
              <a:t>3</a:t>
            </a:r>
            <a:br>
              <a:rPr lang="en-CA" sz="2400" dirty="0">
                <a:solidFill>
                  <a:schemeClr val="bg1"/>
                </a:solidFill>
              </a:rPr>
            </a:br>
            <a:r>
              <a:rPr lang="en-CA" sz="2400" b="1" u="sng" dirty="0">
                <a:solidFill>
                  <a:srgbClr val="0000FF"/>
                </a:solidFill>
              </a:rPr>
              <a:t>7</a:t>
            </a:r>
            <a:r>
              <a:rPr lang="en-CA" sz="2400" b="1" u="sng" baseline="30000" dirty="0">
                <a:solidFill>
                  <a:srgbClr val="0000FF"/>
                </a:solidFill>
              </a:rPr>
              <a:t>th</a:t>
            </a:r>
            <a:r>
              <a:rPr lang="en-CA" sz="2400" b="1" u="sng" dirty="0">
                <a:solidFill>
                  <a:srgbClr val="0000FF"/>
                </a:solidFill>
              </a:rPr>
              <a:t>  Sabbath</a:t>
            </a:r>
            <a:r>
              <a:rPr lang="en-CA" sz="2400" u="sng" dirty="0">
                <a:solidFill>
                  <a:srgbClr val="0000FF"/>
                </a:solidFill>
              </a:rPr>
              <a:t>			 	</a:t>
            </a:r>
            <a:r>
              <a:rPr lang="en-CA" sz="2400" u="sng" dirty="0" smtClean="0">
                <a:solidFill>
                  <a:srgbClr val="0000FF"/>
                </a:solidFill>
              </a:rPr>
              <a:t>	4</a:t>
            </a:r>
            <a:endParaRPr lang="en-CA" sz="2400" u="sng" dirty="0">
              <a:solidFill>
                <a:srgbClr val="0000FF"/>
              </a:solidFill>
            </a:endParaRPr>
          </a:p>
          <a:p>
            <a:r>
              <a:rPr lang="en-CA" sz="2400" b="1" dirty="0">
                <a:solidFill>
                  <a:srgbClr val="660033"/>
                </a:solidFill>
              </a:rPr>
              <a:t>1</a:t>
            </a:r>
            <a:r>
              <a:rPr lang="en-CA" sz="2400" b="1" baseline="30000" dirty="0">
                <a:solidFill>
                  <a:srgbClr val="660033"/>
                </a:solidFill>
              </a:rPr>
              <a:t>st</a:t>
            </a:r>
            <a:r>
              <a:rPr lang="en-CA" sz="2400" b="1" dirty="0">
                <a:solidFill>
                  <a:srgbClr val="660033"/>
                </a:solidFill>
              </a:rPr>
              <a:t>  						</a:t>
            </a:r>
            <a:r>
              <a:rPr lang="en-CA" sz="2400" b="1" dirty="0" smtClean="0">
                <a:solidFill>
                  <a:srgbClr val="660033"/>
                </a:solidFill>
              </a:rPr>
              <a:t> 	</a:t>
            </a:r>
            <a:r>
              <a:rPr lang="en-CA" sz="2400" dirty="0" smtClean="0">
                <a:solidFill>
                  <a:schemeClr val="bg1"/>
                </a:solidFill>
              </a:rPr>
              <a:t>5</a:t>
            </a:r>
            <a:endParaRPr lang="en-CA" sz="2400" dirty="0">
              <a:solidFill>
                <a:schemeClr val="bg1"/>
              </a:solidFill>
            </a:endParaRPr>
          </a:p>
          <a:p>
            <a:r>
              <a:rPr lang="en-CA" sz="2400" b="1" dirty="0">
                <a:solidFill>
                  <a:srgbClr val="660033"/>
                </a:solidFill>
              </a:rPr>
              <a:t>2</a:t>
            </a:r>
            <a:r>
              <a:rPr lang="en-CA" sz="2400" b="1" baseline="30000" dirty="0">
                <a:solidFill>
                  <a:srgbClr val="660033"/>
                </a:solidFill>
              </a:rPr>
              <a:t>nd</a:t>
            </a:r>
            <a:r>
              <a:rPr lang="en-CA" sz="2400" b="1" dirty="0">
                <a:solidFill>
                  <a:srgbClr val="660033"/>
                </a:solidFill>
              </a:rPr>
              <a:t>  						</a:t>
            </a:r>
            <a:r>
              <a:rPr lang="en-CA" sz="2400" b="1" dirty="0" smtClean="0">
                <a:solidFill>
                  <a:srgbClr val="660033"/>
                </a:solidFill>
              </a:rPr>
              <a:t> 	</a:t>
            </a:r>
            <a:r>
              <a:rPr lang="en-CA" sz="2400" dirty="0" smtClean="0">
                <a:solidFill>
                  <a:schemeClr val="bg1"/>
                </a:solidFill>
              </a:rPr>
              <a:t>6</a:t>
            </a:r>
            <a:endParaRPr lang="en-CA" sz="2400" dirty="0">
              <a:solidFill>
                <a:schemeClr val="bg1"/>
              </a:solidFill>
            </a:endParaRPr>
          </a:p>
          <a:p>
            <a:r>
              <a:rPr lang="en-CA" sz="2400" b="1" dirty="0">
                <a:solidFill>
                  <a:srgbClr val="660033"/>
                </a:solidFill>
              </a:rPr>
              <a:t>3</a:t>
            </a:r>
            <a:r>
              <a:rPr lang="en-CA" sz="2400" b="1" baseline="30000" dirty="0">
                <a:solidFill>
                  <a:srgbClr val="660033"/>
                </a:solidFill>
              </a:rPr>
              <a:t>rd</a:t>
            </a:r>
            <a:r>
              <a:rPr lang="en-CA" sz="2400" b="1" dirty="0">
                <a:solidFill>
                  <a:srgbClr val="660033"/>
                </a:solidFill>
              </a:rPr>
              <a:t> </a:t>
            </a:r>
            <a:r>
              <a:rPr lang="en-CA" sz="2400" b="1" dirty="0">
                <a:solidFill>
                  <a:srgbClr val="0000FF"/>
                </a:solidFill>
              </a:rPr>
              <a:t> 					</a:t>
            </a:r>
            <a:r>
              <a:rPr lang="en-CA" sz="2400" b="1" dirty="0" smtClean="0">
                <a:solidFill>
                  <a:srgbClr val="0000FF"/>
                </a:solidFill>
              </a:rPr>
              <a:t>		</a:t>
            </a:r>
            <a:r>
              <a:rPr lang="en-CA" sz="2400" dirty="0" smtClean="0">
                <a:solidFill>
                  <a:schemeClr val="bg1"/>
                </a:solidFill>
              </a:rPr>
              <a:t>7</a:t>
            </a:r>
            <a:endParaRPr lang="en-CA" sz="2400" dirty="0">
              <a:solidFill>
                <a:schemeClr val="bg1"/>
              </a:solidFill>
            </a:endParaRPr>
          </a:p>
          <a:p>
            <a:pPr lvl="0"/>
            <a:r>
              <a:rPr lang="en-CA" sz="2400" b="1" dirty="0" smtClean="0">
                <a:solidFill>
                  <a:srgbClr val="660033"/>
                </a:solidFill>
              </a:rPr>
              <a:t>4</a:t>
            </a:r>
            <a:r>
              <a:rPr lang="en-CA" sz="24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400" b="1" dirty="0" smtClean="0">
                <a:solidFill>
                  <a:srgbClr val="660033"/>
                </a:solidFill>
              </a:rPr>
              <a:t>  </a:t>
            </a:r>
            <a:r>
              <a:rPr lang="en-CA" sz="2400" dirty="0">
                <a:solidFill>
                  <a:prstClr val="black"/>
                </a:solidFill>
              </a:rPr>
              <a:t>	</a:t>
            </a:r>
            <a:r>
              <a:rPr lang="en-CA" sz="2400" dirty="0" smtClean="0">
                <a:solidFill>
                  <a:prstClr val="black"/>
                </a:solidFill>
              </a:rPr>
              <a:t>					</a:t>
            </a:r>
            <a:r>
              <a:rPr lang="en-CA" sz="2400" dirty="0">
                <a:solidFill>
                  <a:prstClr val="black"/>
                </a:solidFill>
              </a:rPr>
              <a:t> </a:t>
            </a:r>
            <a:r>
              <a:rPr lang="en-CA" sz="2400" dirty="0" smtClean="0">
                <a:solidFill>
                  <a:prstClr val="black"/>
                </a:solidFill>
              </a:rPr>
              <a:t> 	8</a:t>
            </a:r>
            <a:endParaRPr lang="en-CA" sz="2400" dirty="0">
              <a:solidFill>
                <a:prstClr val="black"/>
              </a:solidFill>
            </a:endParaRPr>
          </a:p>
          <a:p>
            <a:r>
              <a:rPr lang="en-CA" sz="2400" b="1" dirty="0" smtClean="0">
                <a:solidFill>
                  <a:srgbClr val="660033"/>
                </a:solidFill>
              </a:rPr>
              <a:t>5</a:t>
            </a:r>
            <a:r>
              <a:rPr lang="en-CA" sz="24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400" b="1" dirty="0" smtClean="0">
                <a:solidFill>
                  <a:srgbClr val="660033"/>
                </a:solidFill>
              </a:rPr>
              <a:t> </a:t>
            </a:r>
            <a:r>
              <a:rPr lang="en-CA" sz="2400" dirty="0" smtClean="0">
                <a:solidFill>
                  <a:schemeClr val="bg1"/>
                </a:solidFill>
              </a:rPr>
              <a:t> 						   	9</a:t>
            </a:r>
          </a:p>
          <a:p>
            <a:r>
              <a:rPr lang="en-CA" sz="2400" b="1" dirty="0" smtClean="0">
                <a:solidFill>
                  <a:srgbClr val="660033"/>
                </a:solidFill>
              </a:rPr>
              <a:t>6</a:t>
            </a:r>
            <a:r>
              <a:rPr lang="en-CA" sz="24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400" b="1" dirty="0" smtClean="0">
                <a:solidFill>
                  <a:srgbClr val="660033"/>
                </a:solidFill>
              </a:rPr>
              <a:t> </a:t>
            </a:r>
            <a:r>
              <a:rPr lang="en-CA" sz="2400" b="1" dirty="0" smtClean="0">
                <a:solidFill>
                  <a:schemeClr val="bg1"/>
                </a:solidFill>
              </a:rPr>
              <a:t> 						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smtClean="0">
                <a:solidFill>
                  <a:schemeClr val="bg1"/>
                </a:solidFill>
              </a:rPr>
              <a:t>   </a:t>
            </a:r>
            <a:r>
              <a:rPr lang="en-CA" sz="2400" dirty="0" smtClean="0">
                <a:solidFill>
                  <a:schemeClr val="bg1"/>
                </a:solidFill>
              </a:rPr>
              <a:t>10</a:t>
            </a:r>
            <a:br>
              <a:rPr lang="en-CA" sz="2400" dirty="0" smtClean="0">
                <a:solidFill>
                  <a:schemeClr val="bg1"/>
                </a:solidFill>
              </a:rPr>
            </a:br>
            <a:r>
              <a:rPr lang="en-CA" sz="2400" b="1" u="sng" dirty="0" smtClean="0">
                <a:solidFill>
                  <a:srgbClr val="0000FF"/>
                </a:solidFill>
              </a:rPr>
              <a:t>7</a:t>
            </a:r>
            <a:r>
              <a:rPr lang="en-CA" sz="24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2400" b="1" u="sng" dirty="0" smtClean="0">
                <a:solidFill>
                  <a:srgbClr val="0000FF"/>
                </a:solidFill>
              </a:rPr>
              <a:t>  </a:t>
            </a:r>
            <a:r>
              <a:rPr lang="en-CA" sz="2400" u="sng" dirty="0" smtClean="0">
                <a:solidFill>
                  <a:srgbClr val="0000FF"/>
                </a:solidFill>
              </a:rPr>
              <a:t>						    11</a:t>
            </a:r>
          </a:p>
          <a:p>
            <a:r>
              <a:rPr lang="en-CA" sz="2400" b="1" dirty="0" smtClean="0">
                <a:solidFill>
                  <a:srgbClr val="660033"/>
                </a:solidFill>
              </a:rPr>
              <a:t>1</a:t>
            </a:r>
            <a:r>
              <a:rPr lang="en-CA" sz="2400" b="1" baseline="30000" dirty="0" smtClean="0">
                <a:solidFill>
                  <a:srgbClr val="660033"/>
                </a:solidFill>
              </a:rPr>
              <a:t>st</a:t>
            </a:r>
            <a:r>
              <a:rPr lang="en-CA" sz="2400" b="1" dirty="0" smtClean="0">
                <a:solidFill>
                  <a:srgbClr val="660033"/>
                </a:solidFill>
              </a:rPr>
              <a:t>  						  </a:t>
            </a:r>
            <a:r>
              <a:rPr lang="en-CA" sz="2400" b="1" dirty="0">
                <a:solidFill>
                  <a:srgbClr val="660033"/>
                </a:solidFill>
              </a:rPr>
              <a:t> </a:t>
            </a:r>
            <a:r>
              <a:rPr lang="en-CA" sz="2400" b="1" dirty="0" smtClean="0">
                <a:solidFill>
                  <a:srgbClr val="660033"/>
                </a:solidFill>
              </a:rPr>
              <a:t> </a:t>
            </a:r>
            <a:r>
              <a:rPr lang="en-CA" sz="2400" dirty="0" smtClean="0">
                <a:solidFill>
                  <a:schemeClr val="bg1"/>
                </a:solidFill>
              </a:rPr>
              <a:t>12</a:t>
            </a:r>
          </a:p>
          <a:p>
            <a:r>
              <a:rPr lang="en-CA" sz="2400" b="1" dirty="0" smtClean="0">
                <a:solidFill>
                  <a:srgbClr val="660033"/>
                </a:solidFill>
              </a:rPr>
              <a:t>2</a:t>
            </a:r>
            <a:r>
              <a:rPr lang="en-CA" sz="24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2400" b="1" dirty="0" smtClean="0">
                <a:solidFill>
                  <a:srgbClr val="660033"/>
                </a:solidFill>
              </a:rPr>
              <a:t>  						    </a:t>
            </a:r>
            <a:r>
              <a:rPr lang="en-CA" sz="2400" dirty="0" smtClean="0">
                <a:solidFill>
                  <a:schemeClr val="bg1"/>
                </a:solidFill>
              </a:rPr>
              <a:t>13</a:t>
            </a:r>
          </a:p>
          <a:p>
            <a:r>
              <a:rPr lang="en-CA" sz="2800" b="1" dirty="0" smtClean="0">
                <a:solidFill>
                  <a:srgbClr val="660033"/>
                </a:solidFill>
                <a:effectLst>
                  <a:glow rad="330200">
                    <a:srgbClr val="FFFF00"/>
                  </a:glow>
                </a:effectLst>
              </a:rPr>
              <a:t>3</a:t>
            </a:r>
            <a:r>
              <a:rPr lang="en-CA" sz="2800" b="1" baseline="30000" dirty="0" smtClean="0">
                <a:solidFill>
                  <a:srgbClr val="660033"/>
                </a:solidFill>
                <a:effectLst>
                  <a:glow rad="330200">
                    <a:srgbClr val="FFFF00"/>
                  </a:glow>
                </a:effectLst>
              </a:rPr>
              <a:t>rd</a:t>
            </a:r>
            <a:r>
              <a:rPr lang="en-CA" sz="2800" b="1" dirty="0" smtClean="0">
                <a:solidFill>
                  <a:srgbClr val="660033"/>
                </a:solidFill>
                <a:effectLst>
                  <a:glow rad="330200">
                    <a:srgbClr val="FFFF00"/>
                  </a:glow>
                </a:effectLst>
              </a:rPr>
              <a:t> </a:t>
            </a:r>
            <a:r>
              <a:rPr lang="en-CA" sz="2800" b="1" dirty="0" smtClean="0">
                <a:solidFill>
                  <a:srgbClr val="0000FF"/>
                </a:solidFill>
                <a:effectLst>
                  <a:glow rad="330200">
                    <a:srgbClr val="FFFF00"/>
                  </a:glow>
                </a:effectLst>
              </a:rPr>
              <a:t> 					</a:t>
            </a:r>
            <a:r>
              <a:rPr lang="en-CA" sz="2800" b="1" dirty="0" smtClean="0">
                <a:solidFill>
                  <a:schemeClr val="bg1"/>
                </a:solidFill>
                <a:effectLst/>
              </a:rPr>
              <a:t>       </a:t>
            </a:r>
            <a:r>
              <a:rPr lang="en-CA" sz="2800" b="1" dirty="0" smtClean="0">
                <a:solidFill>
                  <a:schemeClr val="bg1"/>
                </a:solidFill>
                <a:effectLst>
                  <a:glow rad="330200">
                    <a:srgbClr val="FFFF00"/>
                  </a:glow>
                </a:effectLst>
              </a:rPr>
              <a:t>14</a:t>
            </a:r>
          </a:p>
          <a:p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57095" y="5728990"/>
            <a:ext cx="2668387" cy="914400"/>
          </a:xfrm>
          <a:prstGeom prst="rect">
            <a:avLst/>
          </a:prstGeom>
          <a:solidFill>
            <a:schemeClr val="bg1"/>
          </a:solidFill>
          <a:ln w="76200"/>
          <a:effectLst>
            <a:glow rad="127000">
              <a:srgbClr val="00FFCC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800" b="1" i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6">
                      <a:lumMod val="20000"/>
                      <a:lumOff val="8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Passover</a:t>
            </a:r>
            <a:endParaRPr lang="en-CA" sz="4800" b="1" i="1" dirty="0">
              <a:ln>
                <a:solidFill>
                  <a:srgbClr val="0000FF"/>
                </a:solidFill>
              </a:ln>
              <a:solidFill>
                <a:srgbClr val="FF33CC"/>
              </a:solidFill>
              <a:effectLst>
                <a:glow rad="127000">
                  <a:schemeClr val="accent6">
                    <a:lumMod val="20000"/>
                    <a:lumOff val="8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3044" y="1330355"/>
            <a:ext cx="6392353" cy="5290457"/>
          </a:xfrm>
          <a:prstGeom prst="roundRect">
            <a:avLst/>
          </a:prstGeom>
          <a:gradFill flip="none" rotWithShape="1">
            <a:gsLst>
              <a:gs pos="0">
                <a:srgbClr val="CCCCFF"/>
              </a:gs>
              <a:gs pos="43000">
                <a:srgbClr val="99CCFF"/>
              </a:gs>
              <a:gs pos="21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1"/>
            <a:tileRect/>
          </a:gradFill>
          <a:ln w="5715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3d extrusionH="57150">
              <a:bevelT h="25400" prst="softRound"/>
            </a:sp3d>
          </a:bodyPr>
          <a:lstStyle/>
          <a:p>
            <a:endParaRPr lang="en-US" sz="2800" dirty="0" smtClean="0">
              <a:solidFill>
                <a:srgbClr val="008080"/>
              </a:solidFill>
              <a:latin typeface="Georgia" panose="02040502050405020303" pitchFamily="18" charset="0"/>
            </a:endParaRPr>
          </a:p>
          <a:p>
            <a:endParaRPr lang="en-US" sz="2800" dirty="0">
              <a:solidFill>
                <a:srgbClr val="008080"/>
              </a:solidFill>
              <a:latin typeface="Georgia" panose="02040502050405020303" pitchFamily="18" charset="0"/>
            </a:endParaRPr>
          </a:p>
          <a:p>
            <a:r>
              <a:rPr lang="en-US" sz="2800" b="1" dirty="0" smtClean="0">
                <a:solidFill>
                  <a:srgbClr val="00FF99"/>
                </a:solidFill>
                <a:latin typeface="Georgia" panose="02040502050405020303" pitchFamily="18" charset="0"/>
              </a:rPr>
              <a:t>Mal </a:t>
            </a:r>
            <a:r>
              <a:rPr lang="en-US" sz="2800" b="1" dirty="0">
                <a:solidFill>
                  <a:srgbClr val="00FF99"/>
                </a:solidFill>
                <a:latin typeface="Georgia" panose="02040502050405020303" pitchFamily="18" charset="0"/>
              </a:rPr>
              <a:t>4:4  </a:t>
            </a:r>
            <a:r>
              <a:rPr lang="en-US" sz="2800" b="1" dirty="0" smtClean="0">
                <a:solidFill>
                  <a:srgbClr val="00FF99"/>
                </a:solidFill>
                <a:latin typeface="Georgia" panose="02040502050405020303" pitchFamily="18" charset="0"/>
              </a:rPr>
              <a:t/>
            </a:r>
            <a:br>
              <a:rPr lang="en-US" sz="2800" b="1" dirty="0" smtClean="0">
                <a:solidFill>
                  <a:srgbClr val="00FF99"/>
                </a:solidFill>
                <a:latin typeface="Georgia" panose="02040502050405020303" pitchFamily="18" charset="0"/>
              </a:rPr>
            </a:br>
            <a:r>
              <a:rPr lang="en-US" sz="2800" dirty="0" smtClean="0">
                <a:solidFill>
                  <a:srgbClr val="00FF99"/>
                </a:solidFill>
                <a:latin typeface="Georgia" panose="02040502050405020303" pitchFamily="18" charset="0"/>
              </a:rPr>
              <a:t>     </a:t>
            </a:r>
            <a:r>
              <a:rPr lang="en-US" sz="6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“</a:t>
            </a:r>
            <a:r>
              <a:rPr lang="en-US" sz="6000" dirty="0">
                <a:solidFill>
                  <a:prstClr val="black"/>
                </a:solidFill>
                <a:latin typeface="Georgia" panose="02040502050405020303" pitchFamily="18" charset="0"/>
              </a:rPr>
              <a:t>Remember </a:t>
            </a:r>
            <a:r>
              <a:rPr lang="en-US" sz="6000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en-US" sz="60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6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		 the </a:t>
            </a:r>
            <a:r>
              <a:rPr lang="en-US" sz="6000" i="1" dirty="0">
                <a:ln w="12700">
                  <a:solidFill>
                    <a:srgbClr val="0000FF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rgbClr val="00FFCC"/>
                  </a:glow>
                </a:effectLst>
                <a:latin typeface="Comic Sans MS" panose="030F0702030302020204" pitchFamily="66" charset="0"/>
              </a:rPr>
              <a:t>Torah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of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Mosheh, My servant, which I commanded him in </a:t>
            </a:r>
            <a:r>
              <a:rPr lang="en-US" sz="2800" dirty="0" err="1">
                <a:solidFill>
                  <a:prstClr val="black"/>
                </a:solidFill>
                <a:latin typeface="TITUS Cyberbit Basic" panose="02020603050405020304" pitchFamily="18" charset="0"/>
              </a:rPr>
              <a:t>Ḥ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orĕ</a:t>
            </a:r>
            <a:r>
              <a:rPr lang="en-US" sz="2800" dirty="0" err="1">
                <a:solidFill>
                  <a:prstClr val="black"/>
                </a:solidFill>
                <a:latin typeface="TITUS Cyberbit Basic" panose="02020603050405020304" pitchFamily="18" charset="0"/>
              </a:rPr>
              <a:t>b</a:t>
            </a:r>
            <a:r>
              <a:rPr lang="en-US" sz="2800" dirty="0">
                <a:solidFill>
                  <a:prstClr val="black"/>
                </a:solidFill>
                <a:latin typeface="TITUS Cyberbit Basic" panose="02020603050405020304" pitchFamily="18" charset="0"/>
              </a:rPr>
              <a:t>̱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for all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Yisra’ĕl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– laws and right-rulings.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08253" y="161212"/>
            <a:ext cx="4110087" cy="699753"/>
          </a:xfrm>
          <a:prstGeom prst="rect">
            <a:avLst/>
          </a:prstGeom>
          <a:solidFill>
            <a:srgbClr val="FF7C80"/>
          </a:solidFill>
          <a:ln w="38100" cap="flat" cmpd="sng" algn="ctr">
            <a:solidFill>
              <a:srgbClr val="0000FF"/>
            </a:solidFill>
            <a:prstDash val="solid"/>
            <a:miter lim="800000"/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CA" sz="2800" b="1" i="0" u="none" strike="noStrike" kern="0" cap="none" spc="0" normalizeH="0" baseline="3000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CA" sz="2800" b="1" i="0" u="none" strike="noStrike" kern="0" cap="none" spc="0" normalizeH="0" baseline="0" noProof="0" dirty="0" smtClean="0">
                <a:ln w="9525" cap="rnd" cmpd="sng" algn="ctr">
                  <a:solidFill>
                    <a:srgbClr val="0000FF"/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glow rad="495300">
                    <a:srgbClr val="00FF99"/>
                  </a:glow>
                </a:effectLst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Tequfah !   </a:t>
            </a: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365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225941" y="376630"/>
            <a:ext cx="4666776" cy="697426"/>
          </a:xfrm>
          <a:prstGeom prst="wedgeRoundRectCallout">
            <a:avLst>
              <a:gd name="adj1" fmla="val 119572"/>
              <a:gd name="adj2" fmla="val 2877"/>
              <a:gd name="adj3" fmla="val 16667"/>
            </a:avLst>
          </a:prstGeom>
          <a:solidFill>
            <a:srgbClr val="FFC000">
              <a:lumMod val="60000"/>
              <a:lumOff val="40000"/>
            </a:srgbClr>
          </a:solidFill>
          <a:ln w="57150" cap="flat" cmpd="sng" algn="ctr">
            <a:solidFill>
              <a:srgbClr val="0000FF"/>
            </a:solidFill>
            <a:prstDash val="solid"/>
            <a:miter lim="800000"/>
          </a:ln>
          <a:effectLst>
            <a:glow rad="127000">
              <a:srgbClr val="00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Covenant Calendar</a:t>
            </a:r>
            <a:endParaRPr kumimoji="0" lang="en-CA" sz="4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441786" y="4175484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1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9441786" y="5385989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effectLst>
            <a:glow rad="2667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3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9441786" y="4733027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2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" name="Notched Right Arrow 1"/>
          <p:cNvSpPr/>
          <p:nvPr/>
        </p:nvSpPr>
        <p:spPr>
          <a:xfrm rot="16200000">
            <a:off x="8681074" y="1673778"/>
            <a:ext cx="2773637" cy="876766"/>
          </a:xfrm>
          <a:prstGeom prst="notchedRightArrow">
            <a:avLst>
              <a:gd name="adj1" fmla="val 28947"/>
              <a:gd name="adj2" fmla="val 100527"/>
            </a:avLst>
          </a:prstGeom>
          <a:solidFill>
            <a:schemeClr val="accent5">
              <a:lumMod val="75000"/>
            </a:schemeClr>
          </a:solidFill>
          <a:ln w="762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761000" y="1427581"/>
            <a:ext cx="5966375" cy="630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i="1" u="sng" dirty="0">
                <a:ln>
                  <a:solidFill>
                    <a:prstClr val="black"/>
                  </a:solidFill>
                </a:ln>
                <a:solidFill>
                  <a:srgbClr val="9D360E">
                    <a:lumMod val="60000"/>
                    <a:lumOff val="40000"/>
                  </a:srgbClr>
                </a:solidFill>
                <a:latin typeface="Arial Black" panose="020B0A04020102020204" pitchFamily="34" charset="0"/>
              </a:rPr>
              <a:t>HAVE YOU NOT HEARD</a:t>
            </a:r>
            <a:r>
              <a:rPr lang="en-CA" sz="3200" b="1" i="1" dirty="0">
                <a:ln>
                  <a:solidFill>
                    <a:prstClr val="black"/>
                  </a:solidFill>
                </a:ln>
                <a:solidFill>
                  <a:srgbClr val="9D360E">
                    <a:lumMod val="60000"/>
                    <a:lumOff val="40000"/>
                  </a:srgbClr>
                </a:solidFill>
                <a:latin typeface="Arial Black" panose="020B0A04020102020204" pitchFamily="34" charset="0"/>
              </a:rPr>
              <a:t>?</a:t>
            </a:r>
            <a:endParaRPr lang="en-CA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573294" y="6049986"/>
            <a:ext cx="3296273" cy="22579"/>
          </a:xfrm>
          <a:prstGeom prst="line">
            <a:avLst/>
          </a:prstGeom>
          <a:ln w="76200">
            <a:solidFill>
              <a:srgbClr val="00FF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73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repeatCount="5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repeatCount="4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823964" y="0"/>
            <a:ext cx="368036" cy="327428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48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13877" y="961053"/>
            <a:ext cx="4110087" cy="57592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3d extrusionH="57150">
              <a:bevelT h="25400" prst="softRound"/>
            </a:sp3d>
          </a:bodyPr>
          <a:lstStyle/>
          <a:p>
            <a:pPr lvl="0"/>
            <a:r>
              <a:rPr lang="en-CA" sz="2400" b="1" u="sng" dirty="0">
                <a:solidFill>
                  <a:srgbClr val="660033"/>
                </a:solidFill>
              </a:rPr>
              <a:t>4</a:t>
            </a:r>
            <a:r>
              <a:rPr lang="en-CA" sz="2400" b="1" u="sng" baseline="30000" dirty="0">
                <a:solidFill>
                  <a:srgbClr val="660033"/>
                </a:solidFill>
              </a:rPr>
              <a:t>th</a:t>
            </a:r>
            <a:r>
              <a:rPr lang="en-CA" sz="2400" b="1" u="sng" dirty="0">
                <a:solidFill>
                  <a:srgbClr val="660033"/>
                </a:solidFill>
              </a:rPr>
              <a:t>  </a:t>
            </a:r>
            <a:r>
              <a:rPr lang="en-CA" sz="2400" b="1" u="sng" dirty="0">
                <a:solidFill>
                  <a:srgbClr val="0000FF"/>
                </a:solidFill>
              </a:rPr>
              <a:t>New Year Day</a:t>
            </a:r>
            <a:r>
              <a:rPr lang="en-CA" sz="2400" u="sng" dirty="0">
                <a:solidFill>
                  <a:srgbClr val="0000FF"/>
                </a:solidFill>
              </a:rPr>
              <a:t> </a:t>
            </a:r>
            <a:r>
              <a:rPr lang="en-CA" sz="2400" u="sng" dirty="0">
                <a:solidFill>
                  <a:prstClr val="black"/>
                </a:solidFill>
              </a:rPr>
              <a:t>	    </a:t>
            </a:r>
            <a:r>
              <a:rPr lang="en-CA" sz="2400" u="sng" dirty="0" smtClean="0">
                <a:solidFill>
                  <a:prstClr val="black"/>
                </a:solidFill>
              </a:rPr>
              <a:t>		1</a:t>
            </a:r>
            <a:endParaRPr lang="en-CA" sz="2400" u="sng" dirty="0">
              <a:solidFill>
                <a:prstClr val="black"/>
              </a:solidFill>
            </a:endParaRPr>
          </a:p>
          <a:p>
            <a:r>
              <a:rPr lang="en-CA" sz="2400" b="1" dirty="0">
                <a:solidFill>
                  <a:srgbClr val="660033"/>
                </a:solidFill>
              </a:rPr>
              <a:t>5</a:t>
            </a:r>
            <a:r>
              <a:rPr lang="en-CA" sz="2400" b="1" baseline="30000" dirty="0">
                <a:solidFill>
                  <a:srgbClr val="660033"/>
                </a:solidFill>
              </a:rPr>
              <a:t>th</a:t>
            </a:r>
            <a:r>
              <a:rPr lang="en-CA" sz="2400" b="1" dirty="0">
                <a:solidFill>
                  <a:srgbClr val="660033"/>
                </a:solidFill>
              </a:rPr>
              <a:t> </a:t>
            </a:r>
            <a:r>
              <a:rPr lang="en-CA" sz="2400" dirty="0">
                <a:solidFill>
                  <a:schemeClr val="bg1"/>
                </a:solidFill>
              </a:rPr>
              <a:t> 						 	2</a:t>
            </a:r>
          </a:p>
          <a:p>
            <a:r>
              <a:rPr lang="en-CA" sz="2400" b="1" dirty="0">
                <a:solidFill>
                  <a:srgbClr val="660033"/>
                </a:solidFill>
              </a:rPr>
              <a:t>6</a:t>
            </a:r>
            <a:r>
              <a:rPr lang="en-CA" sz="2400" b="1" baseline="30000" dirty="0">
                <a:solidFill>
                  <a:srgbClr val="660033"/>
                </a:solidFill>
              </a:rPr>
              <a:t>th</a:t>
            </a:r>
            <a:r>
              <a:rPr lang="en-CA" sz="2400" b="1" dirty="0">
                <a:solidFill>
                  <a:srgbClr val="660033"/>
                </a:solidFill>
              </a:rPr>
              <a:t> </a:t>
            </a:r>
            <a:r>
              <a:rPr lang="en-CA" sz="2400" b="1" dirty="0">
                <a:solidFill>
                  <a:schemeClr val="bg1"/>
                </a:solidFill>
              </a:rPr>
              <a:t> 						 	</a:t>
            </a:r>
            <a:r>
              <a:rPr lang="en-CA" sz="2400" dirty="0">
                <a:solidFill>
                  <a:schemeClr val="bg1"/>
                </a:solidFill>
              </a:rPr>
              <a:t>3</a:t>
            </a:r>
            <a:br>
              <a:rPr lang="en-CA" sz="2400" dirty="0">
                <a:solidFill>
                  <a:schemeClr val="bg1"/>
                </a:solidFill>
              </a:rPr>
            </a:br>
            <a:r>
              <a:rPr lang="en-CA" sz="2400" b="1" u="sng" dirty="0">
                <a:solidFill>
                  <a:srgbClr val="0000FF"/>
                </a:solidFill>
              </a:rPr>
              <a:t>7</a:t>
            </a:r>
            <a:r>
              <a:rPr lang="en-CA" sz="2400" b="1" u="sng" baseline="30000" dirty="0">
                <a:solidFill>
                  <a:srgbClr val="0000FF"/>
                </a:solidFill>
              </a:rPr>
              <a:t>th</a:t>
            </a:r>
            <a:r>
              <a:rPr lang="en-CA" sz="2400" b="1" u="sng" dirty="0">
                <a:solidFill>
                  <a:srgbClr val="0000FF"/>
                </a:solidFill>
              </a:rPr>
              <a:t>  </a:t>
            </a:r>
            <a:r>
              <a:rPr lang="en-CA" sz="2400" b="1" u="sng" dirty="0" smtClean="0">
                <a:solidFill>
                  <a:srgbClr val="0000FF"/>
                </a:solidFill>
              </a:rPr>
              <a:t>		Sabbath</a:t>
            </a:r>
            <a:r>
              <a:rPr lang="en-CA" sz="2400" u="sng" dirty="0">
                <a:solidFill>
                  <a:srgbClr val="0000FF"/>
                </a:solidFill>
              </a:rPr>
              <a:t>	</a:t>
            </a:r>
            <a:r>
              <a:rPr lang="en-CA" sz="2400" u="sng" dirty="0" smtClean="0">
                <a:solidFill>
                  <a:srgbClr val="0000FF"/>
                </a:solidFill>
              </a:rPr>
              <a:t> </a:t>
            </a:r>
            <a:r>
              <a:rPr lang="en-CA" sz="2400" u="sng" dirty="0">
                <a:solidFill>
                  <a:srgbClr val="0000FF"/>
                </a:solidFill>
              </a:rPr>
              <a:t>	</a:t>
            </a:r>
            <a:r>
              <a:rPr lang="en-CA" sz="2400" u="sng" dirty="0" smtClean="0">
                <a:solidFill>
                  <a:srgbClr val="0000FF"/>
                </a:solidFill>
              </a:rPr>
              <a:t>	4</a:t>
            </a:r>
            <a:endParaRPr lang="en-CA" sz="2400" u="sng" dirty="0">
              <a:solidFill>
                <a:srgbClr val="0000FF"/>
              </a:solidFill>
            </a:endParaRPr>
          </a:p>
          <a:p>
            <a:r>
              <a:rPr lang="en-CA" sz="2400" b="1" dirty="0">
                <a:solidFill>
                  <a:srgbClr val="660033"/>
                </a:solidFill>
              </a:rPr>
              <a:t>1</a:t>
            </a:r>
            <a:r>
              <a:rPr lang="en-CA" sz="2400" b="1" baseline="30000" dirty="0">
                <a:solidFill>
                  <a:srgbClr val="660033"/>
                </a:solidFill>
              </a:rPr>
              <a:t>st</a:t>
            </a:r>
            <a:r>
              <a:rPr lang="en-CA" sz="2400" b="1" dirty="0">
                <a:solidFill>
                  <a:srgbClr val="660033"/>
                </a:solidFill>
              </a:rPr>
              <a:t>  						</a:t>
            </a:r>
            <a:r>
              <a:rPr lang="en-CA" sz="2400" b="1" dirty="0" smtClean="0">
                <a:solidFill>
                  <a:srgbClr val="660033"/>
                </a:solidFill>
              </a:rPr>
              <a:t> 	</a:t>
            </a:r>
            <a:r>
              <a:rPr lang="en-CA" sz="2400" dirty="0" smtClean="0">
                <a:solidFill>
                  <a:schemeClr val="bg1"/>
                </a:solidFill>
              </a:rPr>
              <a:t>5</a:t>
            </a:r>
            <a:endParaRPr lang="en-CA" sz="2400" dirty="0">
              <a:solidFill>
                <a:schemeClr val="bg1"/>
              </a:solidFill>
            </a:endParaRPr>
          </a:p>
          <a:p>
            <a:r>
              <a:rPr lang="en-CA" sz="2400" b="1" dirty="0">
                <a:solidFill>
                  <a:srgbClr val="660033"/>
                </a:solidFill>
              </a:rPr>
              <a:t>2</a:t>
            </a:r>
            <a:r>
              <a:rPr lang="en-CA" sz="2400" b="1" baseline="30000" dirty="0">
                <a:solidFill>
                  <a:srgbClr val="660033"/>
                </a:solidFill>
              </a:rPr>
              <a:t>nd</a:t>
            </a:r>
            <a:r>
              <a:rPr lang="en-CA" sz="2400" b="1" dirty="0">
                <a:solidFill>
                  <a:srgbClr val="660033"/>
                </a:solidFill>
              </a:rPr>
              <a:t>  						</a:t>
            </a:r>
            <a:r>
              <a:rPr lang="en-CA" sz="2400" b="1" dirty="0" smtClean="0">
                <a:solidFill>
                  <a:srgbClr val="660033"/>
                </a:solidFill>
              </a:rPr>
              <a:t> 	</a:t>
            </a:r>
            <a:r>
              <a:rPr lang="en-CA" sz="2400" dirty="0" smtClean="0">
                <a:solidFill>
                  <a:schemeClr val="bg1"/>
                </a:solidFill>
              </a:rPr>
              <a:t>6</a:t>
            </a:r>
            <a:endParaRPr lang="en-CA" sz="2400" dirty="0">
              <a:solidFill>
                <a:schemeClr val="bg1"/>
              </a:solidFill>
            </a:endParaRPr>
          </a:p>
          <a:p>
            <a:r>
              <a:rPr lang="en-CA" sz="2400" b="1" dirty="0">
                <a:solidFill>
                  <a:srgbClr val="660033"/>
                </a:solidFill>
              </a:rPr>
              <a:t>3</a:t>
            </a:r>
            <a:r>
              <a:rPr lang="en-CA" sz="2400" b="1" baseline="30000" dirty="0">
                <a:solidFill>
                  <a:srgbClr val="660033"/>
                </a:solidFill>
              </a:rPr>
              <a:t>rd</a:t>
            </a:r>
            <a:r>
              <a:rPr lang="en-CA" sz="2400" b="1" dirty="0">
                <a:solidFill>
                  <a:srgbClr val="660033"/>
                </a:solidFill>
              </a:rPr>
              <a:t> </a:t>
            </a:r>
            <a:r>
              <a:rPr lang="en-CA" sz="2400" b="1" dirty="0">
                <a:solidFill>
                  <a:srgbClr val="0000FF"/>
                </a:solidFill>
              </a:rPr>
              <a:t> 					</a:t>
            </a:r>
            <a:r>
              <a:rPr lang="en-CA" sz="2400" b="1" dirty="0" smtClean="0">
                <a:solidFill>
                  <a:srgbClr val="0000FF"/>
                </a:solidFill>
              </a:rPr>
              <a:t>		</a:t>
            </a:r>
            <a:r>
              <a:rPr lang="en-CA" sz="2400" dirty="0" smtClean="0">
                <a:solidFill>
                  <a:schemeClr val="bg1"/>
                </a:solidFill>
              </a:rPr>
              <a:t>7</a:t>
            </a:r>
            <a:endParaRPr lang="en-CA" sz="2400" dirty="0">
              <a:solidFill>
                <a:schemeClr val="bg1"/>
              </a:solidFill>
            </a:endParaRPr>
          </a:p>
          <a:p>
            <a:pPr lvl="0"/>
            <a:r>
              <a:rPr lang="en-CA" sz="2400" b="1" dirty="0" smtClean="0">
                <a:solidFill>
                  <a:srgbClr val="660033"/>
                </a:solidFill>
              </a:rPr>
              <a:t>4</a:t>
            </a:r>
            <a:r>
              <a:rPr lang="en-CA" sz="24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400" b="1" dirty="0" smtClean="0">
                <a:solidFill>
                  <a:srgbClr val="660033"/>
                </a:solidFill>
              </a:rPr>
              <a:t>  </a:t>
            </a:r>
            <a:r>
              <a:rPr lang="en-CA" sz="2400" dirty="0">
                <a:solidFill>
                  <a:prstClr val="black"/>
                </a:solidFill>
              </a:rPr>
              <a:t>	</a:t>
            </a:r>
            <a:r>
              <a:rPr lang="en-CA" sz="2400" dirty="0" smtClean="0">
                <a:solidFill>
                  <a:prstClr val="black"/>
                </a:solidFill>
              </a:rPr>
              <a:t>					</a:t>
            </a:r>
            <a:r>
              <a:rPr lang="en-CA" sz="2400" dirty="0">
                <a:solidFill>
                  <a:prstClr val="black"/>
                </a:solidFill>
              </a:rPr>
              <a:t> </a:t>
            </a:r>
            <a:r>
              <a:rPr lang="en-CA" sz="2400" dirty="0" smtClean="0">
                <a:solidFill>
                  <a:prstClr val="black"/>
                </a:solidFill>
              </a:rPr>
              <a:t> 	8</a:t>
            </a:r>
            <a:endParaRPr lang="en-CA" sz="2400" dirty="0">
              <a:solidFill>
                <a:prstClr val="black"/>
              </a:solidFill>
            </a:endParaRPr>
          </a:p>
          <a:p>
            <a:r>
              <a:rPr lang="en-CA" sz="2400" b="1" dirty="0" smtClean="0">
                <a:solidFill>
                  <a:srgbClr val="660033"/>
                </a:solidFill>
              </a:rPr>
              <a:t>5</a:t>
            </a:r>
            <a:r>
              <a:rPr lang="en-CA" sz="24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400" b="1" dirty="0" smtClean="0">
                <a:solidFill>
                  <a:srgbClr val="660033"/>
                </a:solidFill>
              </a:rPr>
              <a:t> </a:t>
            </a:r>
            <a:r>
              <a:rPr lang="en-CA" sz="2400" dirty="0" smtClean="0">
                <a:solidFill>
                  <a:schemeClr val="bg1"/>
                </a:solidFill>
              </a:rPr>
              <a:t> 						   	9</a:t>
            </a:r>
          </a:p>
          <a:p>
            <a:r>
              <a:rPr lang="en-CA" sz="2400" b="1" dirty="0" smtClean="0">
                <a:solidFill>
                  <a:srgbClr val="660033"/>
                </a:solidFill>
              </a:rPr>
              <a:t>6</a:t>
            </a:r>
            <a:r>
              <a:rPr lang="en-CA" sz="24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400" b="1" dirty="0" smtClean="0">
                <a:solidFill>
                  <a:srgbClr val="660033"/>
                </a:solidFill>
              </a:rPr>
              <a:t> </a:t>
            </a:r>
            <a:r>
              <a:rPr lang="en-CA" sz="2400" b="1" dirty="0" smtClean="0">
                <a:solidFill>
                  <a:schemeClr val="bg1"/>
                </a:solidFill>
              </a:rPr>
              <a:t> 						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smtClean="0">
                <a:solidFill>
                  <a:schemeClr val="bg1"/>
                </a:solidFill>
              </a:rPr>
              <a:t>   </a:t>
            </a:r>
            <a:r>
              <a:rPr lang="en-CA" sz="2400" dirty="0" smtClean="0">
                <a:solidFill>
                  <a:schemeClr val="bg1"/>
                </a:solidFill>
              </a:rPr>
              <a:t>10</a:t>
            </a:r>
            <a:br>
              <a:rPr lang="en-CA" sz="2400" dirty="0" smtClean="0">
                <a:solidFill>
                  <a:schemeClr val="bg1"/>
                </a:solidFill>
              </a:rPr>
            </a:br>
            <a:r>
              <a:rPr lang="en-CA" sz="2400" b="1" u="sng" dirty="0" smtClean="0">
                <a:solidFill>
                  <a:srgbClr val="0000FF"/>
                </a:solidFill>
              </a:rPr>
              <a:t>7</a:t>
            </a:r>
            <a:r>
              <a:rPr lang="en-CA" sz="24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2400" b="1" u="sng" dirty="0" smtClean="0">
                <a:solidFill>
                  <a:srgbClr val="0000FF"/>
                </a:solidFill>
              </a:rPr>
              <a:t>  </a:t>
            </a:r>
            <a:r>
              <a:rPr lang="en-CA" sz="2400" u="sng" dirty="0" smtClean="0">
                <a:solidFill>
                  <a:srgbClr val="0000FF"/>
                </a:solidFill>
              </a:rPr>
              <a:t>						    11</a:t>
            </a:r>
          </a:p>
          <a:p>
            <a:r>
              <a:rPr lang="en-CA" sz="2400" b="1" dirty="0" smtClean="0">
                <a:solidFill>
                  <a:srgbClr val="660033"/>
                </a:solidFill>
              </a:rPr>
              <a:t>1</a:t>
            </a:r>
            <a:r>
              <a:rPr lang="en-CA" sz="2400" b="1" baseline="30000" dirty="0" smtClean="0">
                <a:solidFill>
                  <a:srgbClr val="660033"/>
                </a:solidFill>
              </a:rPr>
              <a:t>st</a:t>
            </a:r>
            <a:r>
              <a:rPr lang="en-CA" sz="2400" b="1" dirty="0" smtClean="0">
                <a:solidFill>
                  <a:srgbClr val="660033"/>
                </a:solidFill>
              </a:rPr>
              <a:t>  						  </a:t>
            </a:r>
            <a:r>
              <a:rPr lang="en-CA" sz="2400" b="1" dirty="0">
                <a:solidFill>
                  <a:srgbClr val="660033"/>
                </a:solidFill>
              </a:rPr>
              <a:t> </a:t>
            </a:r>
            <a:r>
              <a:rPr lang="en-CA" sz="2400" b="1" dirty="0" smtClean="0">
                <a:solidFill>
                  <a:srgbClr val="660033"/>
                </a:solidFill>
              </a:rPr>
              <a:t> </a:t>
            </a:r>
            <a:r>
              <a:rPr lang="en-CA" sz="2400" dirty="0" smtClean="0">
                <a:solidFill>
                  <a:schemeClr val="bg1"/>
                </a:solidFill>
              </a:rPr>
              <a:t>12</a:t>
            </a:r>
          </a:p>
          <a:p>
            <a:r>
              <a:rPr lang="en-CA" sz="2400" b="1" dirty="0" smtClean="0">
                <a:solidFill>
                  <a:srgbClr val="660033"/>
                </a:solidFill>
              </a:rPr>
              <a:t>2</a:t>
            </a:r>
            <a:r>
              <a:rPr lang="en-CA" sz="24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2400" b="1" dirty="0" smtClean="0">
                <a:solidFill>
                  <a:srgbClr val="660033"/>
                </a:solidFill>
              </a:rPr>
              <a:t>  						    </a:t>
            </a:r>
            <a:r>
              <a:rPr lang="en-CA" sz="2400" dirty="0" smtClean="0">
                <a:solidFill>
                  <a:schemeClr val="bg1"/>
                </a:solidFill>
              </a:rPr>
              <a:t>13</a:t>
            </a:r>
          </a:p>
          <a:p>
            <a:r>
              <a:rPr lang="en-CA" sz="2800" b="1" dirty="0" smtClean="0">
                <a:solidFill>
                  <a:srgbClr val="660033"/>
                </a:solidFill>
                <a:effectLst>
                  <a:glow rad="330200">
                    <a:srgbClr val="FFFF00"/>
                  </a:glow>
                </a:effectLst>
              </a:rPr>
              <a:t>3</a:t>
            </a:r>
            <a:r>
              <a:rPr lang="en-CA" sz="2800" b="1" baseline="30000" dirty="0" smtClean="0">
                <a:solidFill>
                  <a:srgbClr val="660033"/>
                </a:solidFill>
                <a:effectLst>
                  <a:glow rad="330200">
                    <a:srgbClr val="FFFF00"/>
                  </a:glow>
                </a:effectLst>
              </a:rPr>
              <a:t>rd</a:t>
            </a:r>
            <a:r>
              <a:rPr lang="en-CA" sz="2800" b="1" dirty="0" smtClean="0">
                <a:solidFill>
                  <a:srgbClr val="660033"/>
                </a:solidFill>
                <a:effectLst>
                  <a:glow rad="330200">
                    <a:srgbClr val="FFFF00"/>
                  </a:glow>
                </a:effectLst>
              </a:rPr>
              <a:t> </a:t>
            </a:r>
            <a:r>
              <a:rPr lang="en-CA" sz="2800" b="1" dirty="0" smtClean="0">
                <a:solidFill>
                  <a:srgbClr val="0000FF"/>
                </a:solidFill>
                <a:effectLst>
                  <a:glow rad="330200">
                    <a:srgbClr val="FFFF00"/>
                  </a:glow>
                </a:effectLst>
              </a:rPr>
              <a:t> 					</a:t>
            </a:r>
            <a:r>
              <a:rPr lang="en-CA" sz="2800" b="1" dirty="0" smtClean="0">
                <a:solidFill>
                  <a:schemeClr val="bg1"/>
                </a:solidFill>
                <a:effectLst/>
              </a:rPr>
              <a:t>       </a:t>
            </a:r>
            <a:r>
              <a:rPr lang="en-CA" sz="2800" b="1" dirty="0" smtClean="0">
                <a:solidFill>
                  <a:schemeClr val="bg1"/>
                </a:solidFill>
                <a:effectLst>
                  <a:glow rad="330200">
                    <a:srgbClr val="FFFF00"/>
                  </a:glow>
                </a:effectLst>
              </a:rPr>
              <a:t>14</a:t>
            </a:r>
          </a:p>
          <a:p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57095" y="5728990"/>
            <a:ext cx="2668387" cy="914400"/>
          </a:xfrm>
          <a:prstGeom prst="rect">
            <a:avLst/>
          </a:prstGeom>
          <a:solidFill>
            <a:schemeClr val="bg1"/>
          </a:solidFill>
          <a:ln w="76200"/>
          <a:effectLst>
            <a:glow rad="127000">
              <a:srgbClr val="00FFCC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800" b="1" i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1">
                      <a:lumMod val="20000"/>
                      <a:lumOff val="8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Passover</a:t>
            </a:r>
            <a:endParaRPr lang="en-CA" sz="4800" b="1" i="1" dirty="0">
              <a:ln>
                <a:solidFill>
                  <a:srgbClr val="0000FF"/>
                </a:solidFill>
              </a:ln>
              <a:solidFill>
                <a:srgbClr val="FF33CC"/>
              </a:solidFill>
              <a:effectLst>
                <a:glow rad="127000">
                  <a:schemeClr val="accent1">
                    <a:lumMod val="20000"/>
                    <a:lumOff val="8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3044" y="1352933"/>
            <a:ext cx="6392353" cy="5290457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5715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3d extrusionH="57150">
              <a:bevelT h="25400" prst="softRound"/>
            </a:sp3d>
          </a:bodyPr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>
                <a:solidFill>
                  <a:srgbClr val="00FF00"/>
                </a:solidFill>
                <a:latin typeface="Georgia" panose="02040502050405020303" pitchFamily="18" charset="0"/>
              </a:rPr>
              <a:t>Deut </a:t>
            </a:r>
            <a:r>
              <a:rPr lang="en-US" sz="2800" b="1" dirty="0">
                <a:solidFill>
                  <a:srgbClr val="00FF00"/>
                </a:solidFill>
                <a:latin typeface="Georgia" panose="02040502050405020303" pitchFamily="18" charset="0"/>
              </a:rPr>
              <a:t>18:18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‘I shall raise up for them a Prophet like you out of the midst of their brothers.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And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I shall put </a:t>
            </a:r>
            <a:r>
              <a:rPr lang="en-US" sz="2800" b="1" dirty="0">
                <a:ln w="3175">
                  <a:solidFill>
                    <a:srgbClr val="0000FF"/>
                  </a:solidFill>
                </a:ln>
                <a:solidFill>
                  <a:srgbClr val="00FF00"/>
                </a:solidFill>
                <a:latin typeface="Georgia" panose="02040502050405020303" pitchFamily="18" charset="0"/>
              </a:rPr>
              <a:t>My Words in His mouth, and </a:t>
            </a:r>
            <a:r>
              <a:rPr lang="en-US" sz="2800" b="1" dirty="0">
                <a:ln w="3175">
                  <a:solidFill>
                    <a:srgbClr val="0000FF"/>
                  </a:solidFill>
                </a:ln>
                <a:solidFill>
                  <a:srgbClr val="00FF00"/>
                </a:solidFill>
                <a:effectLst>
                  <a:glow rad="127000">
                    <a:schemeClr val="accent5">
                      <a:lumMod val="60000"/>
                      <a:lumOff val="40000"/>
                    </a:schemeClr>
                  </a:glow>
                </a:effectLst>
                <a:latin typeface="Georgia" panose="02040502050405020303" pitchFamily="18" charset="0"/>
              </a:rPr>
              <a:t>He shall speak to them all that I command Him</a:t>
            </a:r>
            <a:r>
              <a:rPr lang="en-US" sz="2800" b="1" dirty="0" smtClean="0">
                <a:ln w="3175">
                  <a:solidFill>
                    <a:srgbClr val="0000FF"/>
                  </a:solidFill>
                </a:ln>
                <a:solidFill>
                  <a:srgbClr val="00FF00"/>
                </a:solidFill>
                <a:effectLst>
                  <a:glow rad="127000">
                    <a:schemeClr val="accent5">
                      <a:lumMod val="60000"/>
                      <a:lumOff val="40000"/>
                    </a:schemeClr>
                  </a:glow>
                </a:effectLst>
                <a:latin typeface="Georgia" panose="02040502050405020303" pitchFamily="18" charset="0"/>
              </a:rPr>
              <a:t>. 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latin typeface="Georgia" panose="02040502050405020303" pitchFamily="18" charset="0"/>
              </a:rPr>
              <a:t/>
            </a:r>
            <a:b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latin typeface="Georgia" panose="02040502050405020303" pitchFamily="18" charset="0"/>
              </a:rPr>
            </a:br>
            <a:r>
              <a:rPr lang="en-US" sz="2800" b="1" dirty="0" smtClean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Georgia" panose="02040502050405020303" pitchFamily="18" charset="0"/>
              </a:rPr>
              <a:t>:19  </a:t>
            </a:r>
            <a:r>
              <a:rPr lang="en-US" sz="2800" dirty="0" smtClean="0">
                <a:solidFill>
                  <a:srgbClr val="01103A"/>
                </a:solidFill>
                <a:latin typeface="Georgia" panose="02040502050405020303" pitchFamily="18" charset="0"/>
              </a:rPr>
              <a:t>And </a:t>
            </a:r>
            <a:r>
              <a:rPr lang="en-US" sz="2800" dirty="0">
                <a:solidFill>
                  <a:srgbClr val="01103A"/>
                </a:solidFill>
                <a:latin typeface="Georgia" panose="02040502050405020303" pitchFamily="18" charset="0"/>
              </a:rPr>
              <a:t>it shall come to pass, </a:t>
            </a:r>
            <a:r>
              <a:rPr lang="en-US" sz="2800" i="1" dirty="0">
                <a:solidFill>
                  <a:srgbClr val="01103A"/>
                </a:solidFill>
                <a:latin typeface="Georgia" panose="02040502050405020303" pitchFamily="18" charset="0"/>
              </a:rPr>
              <a:t>that</a:t>
            </a:r>
            <a:r>
              <a:rPr lang="en-US" sz="2800" dirty="0">
                <a:solidFill>
                  <a:srgbClr val="01103A"/>
                </a:solidFill>
                <a:latin typeface="Georgia" panose="02040502050405020303" pitchFamily="18" charset="0"/>
              </a:rPr>
              <a:t> </a:t>
            </a:r>
            <a:r>
              <a:rPr lang="en-US" sz="2800" u="sng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whosoever will not hearken</a:t>
            </a:r>
            <a:r>
              <a:rPr lang="en-US" sz="280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srgbClr val="01103A"/>
                </a:solidFill>
                <a:latin typeface="Georgia" panose="02040502050405020303" pitchFamily="18" charset="0"/>
              </a:rPr>
              <a:t>unto </a:t>
            </a:r>
            <a:r>
              <a:rPr lang="en-US" sz="2800" b="1" dirty="0" smtClean="0">
                <a:solidFill>
                  <a:srgbClr val="9E0B0F"/>
                </a:solidFill>
                <a:latin typeface="Georgia" panose="02040502050405020303" pitchFamily="18" charset="0"/>
              </a:rPr>
              <a:t>My</a:t>
            </a:r>
            <a:r>
              <a:rPr lang="en-US" sz="2800" dirty="0" smtClean="0">
                <a:solidFill>
                  <a:srgbClr val="01103A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srgbClr val="01103A"/>
                </a:solidFill>
                <a:latin typeface="Georgia" panose="02040502050405020303" pitchFamily="18" charset="0"/>
              </a:rPr>
              <a:t>words </a:t>
            </a:r>
            <a:r>
              <a:rPr lang="en-US" sz="2800" u="sng" dirty="0">
                <a:solidFill>
                  <a:srgbClr val="01103A"/>
                </a:solidFill>
                <a:latin typeface="Georgia" panose="02040502050405020303" pitchFamily="18" charset="0"/>
              </a:rPr>
              <a:t>which he shall s</a:t>
            </a:r>
            <a:r>
              <a:rPr lang="en-US" sz="2800" dirty="0">
                <a:solidFill>
                  <a:srgbClr val="01103A"/>
                </a:solidFill>
                <a:latin typeface="Georgia" panose="02040502050405020303" pitchFamily="18" charset="0"/>
              </a:rPr>
              <a:t>p</a:t>
            </a:r>
            <a:r>
              <a:rPr lang="en-US" sz="2800" u="sng" dirty="0">
                <a:solidFill>
                  <a:srgbClr val="01103A"/>
                </a:solidFill>
                <a:latin typeface="Georgia" panose="02040502050405020303" pitchFamily="18" charset="0"/>
              </a:rPr>
              <a:t>eak</a:t>
            </a:r>
            <a:r>
              <a:rPr lang="en-US" sz="2800" dirty="0">
                <a:solidFill>
                  <a:srgbClr val="01103A"/>
                </a:solidFill>
                <a:latin typeface="Georgia" panose="02040502050405020303" pitchFamily="18" charset="0"/>
              </a:rPr>
              <a:t> in </a:t>
            </a:r>
            <a:r>
              <a:rPr lang="en-US" sz="2800" b="1" dirty="0" smtClean="0">
                <a:solidFill>
                  <a:srgbClr val="9E0B0F"/>
                </a:solidFill>
                <a:latin typeface="Georgia" panose="02040502050405020303" pitchFamily="18" charset="0"/>
              </a:rPr>
              <a:t>My</a:t>
            </a:r>
            <a:r>
              <a:rPr lang="en-US" sz="2800" dirty="0" smtClean="0">
                <a:solidFill>
                  <a:srgbClr val="01103A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smtClean="0">
                <a:solidFill>
                  <a:srgbClr val="9E0B0F"/>
                </a:solidFill>
                <a:latin typeface="Georgia" panose="02040502050405020303" pitchFamily="18" charset="0"/>
              </a:rPr>
              <a:t>name,</a:t>
            </a:r>
            <a:r>
              <a:rPr lang="en-US" sz="2800" dirty="0" smtClean="0">
                <a:solidFill>
                  <a:srgbClr val="01103A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srgbClr val="01103A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I will require </a:t>
            </a:r>
            <a:r>
              <a:rPr lang="en-US" sz="2800" i="1" dirty="0">
                <a:solidFill>
                  <a:srgbClr val="01103A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it</a:t>
            </a:r>
            <a:r>
              <a:rPr lang="en-US" sz="2800" dirty="0">
                <a:solidFill>
                  <a:srgbClr val="01103A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 of him.</a:t>
            </a:r>
            <a:endParaRPr lang="en-CA" sz="2800" b="1" i="1" dirty="0">
              <a:ln>
                <a:solidFill>
                  <a:schemeClr val="bg1"/>
                </a:solidFill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glow rad="127000">
                  <a:srgbClr val="FFFF00"/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08253" y="161212"/>
            <a:ext cx="4110087" cy="699753"/>
          </a:xfrm>
          <a:prstGeom prst="rect">
            <a:avLst/>
          </a:prstGeom>
          <a:solidFill>
            <a:srgbClr val="FF7C80"/>
          </a:solidFill>
          <a:ln w="38100" cap="flat" cmpd="sng" algn="ctr">
            <a:solidFill>
              <a:srgbClr val="0000FF"/>
            </a:solidFill>
            <a:prstDash val="solid"/>
            <a:miter lim="800000"/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CA" sz="2800" b="1" i="0" u="none" strike="noStrike" kern="0" cap="none" spc="0" normalizeH="0" baseline="3000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CA" sz="2800" b="1" i="0" u="none" strike="noStrike" kern="0" cap="none" spc="0" normalizeH="0" baseline="0" noProof="0" dirty="0" smtClean="0">
                <a:ln w="9525" cap="rnd" cmpd="sng" algn="ctr">
                  <a:solidFill>
                    <a:srgbClr val="0000FF"/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glow rad="495300">
                    <a:srgbClr val="00FF99"/>
                  </a:glow>
                </a:effectLst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Tequfah !   </a:t>
            </a: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365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225941" y="376630"/>
            <a:ext cx="4666776" cy="697426"/>
          </a:xfrm>
          <a:prstGeom prst="wedgeRoundRectCallout">
            <a:avLst>
              <a:gd name="adj1" fmla="val 119572"/>
              <a:gd name="adj2" fmla="val 2877"/>
              <a:gd name="adj3" fmla="val 16667"/>
            </a:avLst>
          </a:prstGeom>
          <a:solidFill>
            <a:srgbClr val="FFC000">
              <a:lumMod val="60000"/>
              <a:lumOff val="40000"/>
            </a:srgbClr>
          </a:solidFill>
          <a:ln w="57150" cap="flat" cmpd="sng" algn="ctr">
            <a:solidFill>
              <a:srgbClr val="0000FF"/>
            </a:solidFill>
            <a:prstDash val="solid"/>
            <a:miter lim="800000"/>
          </a:ln>
          <a:effectLst>
            <a:glow rad="127000">
              <a:srgbClr val="00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Covenant Calendar</a:t>
            </a:r>
            <a:endParaRPr kumimoji="0" lang="en-CA" sz="4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441786" y="4453064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1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9441786" y="5385989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effectLst>
            <a:glow rad="2667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3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9441786" y="4912635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2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1000" y="1427581"/>
            <a:ext cx="5966375" cy="630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i="1" u="sng" dirty="0">
                <a:ln>
                  <a:solidFill>
                    <a:prstClr val="black"/>
                  </a:solidFill>
                </a:ln>
                <a:solidFill>
                  <a:srgbClr val="9D360E">
                    <a:lumMod val="60000"/>
                    <a:lumOff val="40000"/>
                  </a:srgbClr>
                </a:solidFill>
                <a:latin typeface="Arial Black" panose="020B0A04020102020204" pitchFamily="34" charset="0"/>
              </a:rPr>
              <a:t>HAVE YOU NOT HEARD</a:t>
            </a:r>
            <a:r>
              <a:rPr lang="en-CA" sz="3200" b="1" i="1" dirty="0">
                <a:ln>
                  <a:solidFill>
                    <a:prstClr val="black"/>
                  </a:solidFill>
                </a:ln>
                <a:solidFill>
                  <a:srgbClr val="9D360E">
                    <a:lumMod val="60000"/>
                    <a:lumOff val="40000"/>
                  </a:srgbClr>
                </a:solidFill>
                <a:latin typeface="Arial Black" panose="020B0A04020102020204" pitchFamily="34" charset="0"/>
              </a:rPr>
              <a:t>?</a:t>
            </a:r>
            <a:endParaRPr lang="en-CA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7478487" y="2530929"/>
            <a:ext cx="3894364" cy="1644555"/>
          </a:xfrm>
          <a:prstGeom prst="wedgeRoundRectCallout">
            <a:avLst>
              <a:gd name="adj1" fmla="val -74332"/>
              <a:gd name="adj2" fmla="val 18317"/>
              <a:gd name="adj3" fmla="val 16667"/>
            </a:avLst>
          </a:prstGeom>
          <a:solidFill>
            <a:schemeClr val="accent2"/>
          </a:solidFill>
          <a:ln w="76200">
            <a:solidFill>
              <a:srgbClr val="00FF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400" i="1" dirty="0" smtClean="0">
                <a:solidFill>
                  <a:srgbClr val="0000FF"/>
                </a:solidFill>
              </a:rPr>
              <a:t>“</a:t>
            </a:r>
            <a:r>
              <a:rPr lang="en-CA" sz="4400" i="1" u="sng" dirty="0" smtClean="0">
                <a:solidFill>
                  <a:srgbClr val="0000FF"/>
                </a:solidFill>
              </a:rPr>
              <a:t>Do </a:t>
            </a:r>
            <a:r>
              <a:rPr lang="en-CA" sz="4400" i="1" dirty="0" smtClean="0">
                <a:solidFill>
                  <a:srgbClr val="0000FF"/>
                </a:solidFill>
              </a:rPr>
              <a:t>y</a:t>
            </a:r>
            <a:r>
              <a:rPr lang="en-CA" sz="4400" i="1" u="sng" dirty="0" smtClean="0">
                <a:solidFill>
                  <a:srgbClr val="0000FF"/>
                </a:solidFill>
              </a:rPr>
              <a:t>ou not know</a:t>
            </a:r>
            <a:r>
              <a:rPr lang="en-CA" sz="4400" i="1" dirty="0" smtClean="0">
                <a:solidFill>
                  <a:srgbClr val="0000FF"/>
                </a:solidFill>
              </a:rPr>
              <a:t>…” </a:t>
            </a:r>
            <a:r>
              <a:rPr lang="en-CA" dirty="0" smtClean="0">
                <a:solidFill>
                  <a:srgbClr val="00FF99"/>
                </a:solidFill>
              </a:rPr>
              <a:t>Luke 2:49</a:t>
            </a:r>
            <a:endParaRPr lang="en-CA" dirty="0">
              <a:solidFill>
                <a:srgbClr val="00FF99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539593" y="4175484"/>
            <a:ext cx="938894" cy="1890580"/>
          </a:xfrm>
          <a:prstGeom prst="straightConnector1">
            <a:avLst/>
          </a:prstGeom>
          <a:ln w="76200">
            <a:solidFill>
              <a:srgbClr val="00FF99"/>
            </a:solidFill>
            <a:headEnd type="arrow" w="med" len="med"/>
            <a:tailEnd type="arrow" w="med" len="med"/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871495" y="3778898"/>
            <a:ext cx="4344435" cy="9331"/>
          </a:xfrm>
          <a:prstGeom prst="line">
            <a:avLst/>
          </a:prstGeom>
          <a:ln w="57150">
            <a:solidFill>
              <a:srgbClr val="00FF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08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repeatCount="4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823964" y="0"/>
            <a:ext cx="368036" cy="327428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49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13877" y="961053"/>
            <a:ext cx="4110087" cy="57592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3d extrusionH="57150">
              <a:bevelT h="25400" prst="softRound"/>
            </a:sp3d>
          </a:bodyPr>
          <a:lstStyle/>
          <a:p>
            <a:pPr lvl="0"/>
            <a:r>
              <a:rPr lang="en-CA" sz="2400" b="1" u="sng" dirty="0">
                <a:solidFill>
                  <a:srgbClr val="660033"/>
                </a:solidFill>
              </a:rPr>
              <a:t>4</a:t>
            </a:r>
            <a:r>
              <a:rPr lang="en-CA" sz="2400" b="1" u="sng" baseline="30000" dirty="0">
                <a:solidFill>
                  <a:srgbClr val="660033"/>
                </a:solidFill>
              </a:rPr>
              <a:t>th</a:t>
            </a:r>
            <a:r>
              <a:rPr lang="en-CA" sz="2400" b="1" u="sng" dirty="0">
                <a:solidFill>
                  <a:srgbClr val="660033"/>
                </a:solidFill>
              </a:rPr>
              <a:t>  </a:t>
            </a:r>
            <a:r>
              <a:rPr lang="en-CA" sz="2400" b="1" u="sng" dirty="0">
                <a:solidFill>
                  <a:srgbClr val="0000FF"/>
                </a:solidFill>
              </a:rPr>
              <a:t>New Year Day</a:t>
            </a:r>
            <a:r>
              <a:rPr lang="en-CA" sz="2400" u="sng" dirty="0">
                <a:solidFill>
                  <a:srgbClr val="0000FF"/>
                </a:solidFill>
              </a:rPr>
              <a:t> </a:t>
            </a:r>
            <a:r>
              <a:rPr lang="en-CA" sz="2400" u="sng" dirty="0">
                <a:solidFill>
                  <a:prstClr val="black"/>
                </a:solidFill>
              </a:rPr>
              <a:t>	    </a:t>
            </a:r>
            <a:r>
              <a:rPr lang="en-CA" sz="2400" u="sng" dirty="0" smtClean="0">
                <a:solidFill>
                  <a:prstClr val="black"/>
                </a:solidFill>
              </a:rPr>
              <a:t>		1</a:t>
            </a:r>
            <a:endParaRPr lang="en-CA" sz="2400" u="sng" dirty="0">
              <a:solidFill>
                <a:prstClr val="black"/>
              </a:solidFill>
            </a:endParaRPr>
          </a:p>
          <a:p>
            <a:r>
              <a:rPr lang="en-CA" sz="2400" b="1" dirty="0">
                <a:solidFill>
                  <a:srgbClr val="660033"/>
                </a:solidFill>
              </a:rPr>
              <a:t>5</a:t>
            </a:r>
            <a:r>
              <a:rPr lang="en-CA" sz="2400" b="1" baseline="30000" dirty="0">
                <a:solidFill>
                  <a:srgbClr val="660033"/>
                </a:solidFill>
              </a:rPr>
              <a:t>th</a:t>
            </a:r>
            <a:r>
              <a:rPr lang="en-CA" sz="2400" b="1" dirty="0">
                <a:solidFill>
                  <a:srgbClr val="660033"/>
                </a:solidFill>
              </a:rPr>
              <a:t> </a:t>
            </a:r>
            <a:r>
              <a:rPr lang="en-CA" sz="2400" dirty="0">
                <a:solidFill>
                  <a:schemeClr val="bg1"/>
                </a:solidFill>
              </a:rPr>
              <a:t> 						 	2</a:t>
            </a:r>
          </a:p>
          <a:p>
            <a:r>
              <a:rPr lang="en-CA" sz="2400" b="1" dirty="0">
                <a:solidFill>
                  <a:srgbClr val="660033"/>
                </a:solidFill>
              </a:rPr>
              <a:t>6</a:t>
            </a:r>
            <a:r>
              <a:rPr lang="en-CA" sz="2400" b="1" baseline="30000" dirty="0">
                <a:solidFill>
                  <a:srgbClr val="660033"/>
                </a:solidFill>
              </a:rPr>
              <a:t>th</a:t>
            </a:r>
            <a:r>
              <a:rPr lang="en-CA" sz="2400" b="1" dirty="0">
                <a:solidFill>
                  <a:srgbClr val="660033"/>
                </a:solidFill>
              </a:rPr>
              <a:t> </a:t>
            </a:r>
            <a:r>
              <a:rPr lang="en-CA" sz="2400" b="1" dirty="0">
                <a:solidFill>
                  <a:schemeClr val="bg1"/>
                </a:solidFill>
              </a:rPr>
              <a:t> 						 	</a:t>
            </a:r>
            <a:r>
              <a:rPr lang="en-CA" sz="2400" dirty="0">
                <a:solidFill>
                  <a:schemeClr val="bg1"/>
                </a:solidFill>
              </a:rPr>
              <a:t>3</a:t>
            </a:r>
            <a:br>
              <a:rPr lang="en-CA" sz="2400" dirty="0">
                <a:solidFill>
                  <a:schemeClr val="bg1"/>
                </a:solidFill>
              </a:rPr>
            </a:br>
            <a:r>
              <a:rPr lang="en-CA" sz="2400" b="1" u="sng" dirty="0">
                <a:solidFill>
                  <a:srgbClr val="0000FF"/>
                </a:solidFill>
              </a:rPr>
              <a:t>7</a:t>
            </a:r>
            <a:r>
              <a:rPr lang="en-CA" sz="2400" b="1" u="sng" baseline="30000" dirty="0">
                <a:solidFill>
                  <a:srgbClr val="0000FF"/>
                </a:solidFill>
              </a:rPr>
              <a:t>th</a:t>
            </a:r>
            <a:r>
              <a:rPr lang="en-CA" sz="2400" b="1" u="sng" dirty="0">
                <a:solidFill>
                  <a:srgbClr val="0000FF"/>
                </a:solidFill>
              </a:rPr>
              <a:t>  </a:t>
            </a:r>
            <a:r>
              <a:rPr lang="en-CA" sz="2400" b="1" u="sng" dirty="0" smtClean="0">
                <a:solidFill>
                  <a:srgbClr val="0000FF"/>
                </a:solidFill>
              </a:rPr>
              <a:t>		Sabbath</a:t>
            </a:r>
            <a:r>
              <a:rPr lang="en-CA" sz="2400" u="sng" dirty="0">
                <a:solidFill>
                  <a:srgbClr val="0000FF"/>
                </a:solidFill>
              </a:rPr>
              <a:t>	</a:t>
            </a:r>
            <a:r>
              <a:rPr lang="en-CA" sz="2400" u="sng" dirty="0" smtClean="0">
                <a:solidFill>
                  <a:srgbClr val="0000FF"/>
                </a:solidFill>
              </a:rPr>
              <a:t> </a:t>
            </a:r>
            <a:r>
              <a:rPr lang="en-CA" sz="2400" u="sng" dirty="0">
                <a:solidFill>
                  <a:srgbClr val="0000FF"/>
                </a:solidFill>
              </a:rPr>
              <a:t>	</a:t>
            </a:r>
            <a:r>
              <a:rPr lang="en-CA" sz="2400" u="sng" dirty="0" smtClean="0">
                <a:solidFill>
                  <a:srgbClr val="0000FF"/>
                </a:solidFill>
              </a:rPr>
              <a:t>	4</a:t>
            </a:r>
            <a:endParaRPr lang="en-CA" sz="2400" u="sng" dirty="0">
              <a:solidFill>
                <a:srgbClr val="0000FF"/>
              </a:solidFill>
            </a:endParaRPr>
          </a:p>
          <a:p>
            <a:r>
              <a:rPr lang="en-CA" sz="2400" b="1" dirty="0">
                <a:solidFill>
                  <a:srgbClr val="660033"/>
                </a:solidFill>
              </a:rPr>
              <a:t>1</a:t>
            </a:r>
            <a:r>
              <a:rPr lang="en-CA" sz="2400" b="1" baseline="30000" dirty="0">
                <a:solidFill>
                  <a:srgbClr val="660033"/>
                </a:solidFill>
              </a:rPr>
              <a:t>st</a:t>
            </a:r>
            <a:r>
              <a:rPr lang="en-CA" sz="2400" b="1" dirty="0">
                <a:solidFill>
                  <a:srgbClr val="660033"/>
                </a:solidFill>
              </a:rPr>
              <a:t>  						</a:t>
            </a:r>
            <a:r>
              <a:rPr lang="en-CA" sz="2400" b="1" dirty="0" smtClean="0">
                <a:solidFill>
                  <a:srgbClr val="660033"/>
                </a:solidFill>
              </a:rPr>
              <a:t> 	</a:t>
            </a:r>
            <a:r>
              <a:rPr lang="en-CA" sz="2400" dirty="0" smtClean="0">
                <a:solidFill>
                  <a:schemeClr val="bg1"/>
                </a:solidFill>
              </a:rPr>
              <a:t>5</a:t>
            </a:r>
            <a:endParaRPr lang="en-CA" sz="2400" dirty="0">
              <a:solidFill>
                <a:schemeClr val="bg1"/>
              </a:solidFill>
            </a:endParaRPr>
          </a:p>
          <a:p>
            <a:r>
              <a:rPr lang="en-CA" sz="2400" b="1" dirty="0">
                <a:solidFill>
                  <a:srgbClr val="660033"/>
                </a:solidFill>
              </a:rPr>
              <a:t>2</a:t>
            </a:r>
            <a:r>
              <a:rPr lang="en-CA" sz="2400" b="1" baseline="30000" dirty="0">
                <a:solidFill>
                  <a:srgbClr val="660033"/>
                </a:solidFill>
              </a:rPr>
              <a:t>nd</a:t>
            </a:r>
            <a:r>
              <a:rPr lang="en-CA" sz="2400" b="1" dirty="0">
                <a:solidFill>
                  <a:srgbClr val="660033"/>
                </a:solidFill>
              </a:rPr>
              <a:t>  						</a:t>
            </a:r>
            <a:r>
              <a:rPr lang="en-CA" sz="2400" b="1" dirty="0" smtClean="0">
                <a:solidFill>
                  <a:srgbClr val="660033"/>
                </a:solidFill>
              </a:rPr>
              <a:t> 	</a:t>
            </a:r>
            <a:r>
              <a:rPr lang="en-CA" sz="2400" dirty="0" smtClean="0">
                <a:solidFill>
                  <a:schemeClr val="bg1"/>
                </a:solidFill>
              </a:rPr>
              <a:t>6</a:t>
            </a:r>
            <a:endParaRPr lang="en-CA" sz="2400" dirty="0">
              <a:solidFill>
                <a:schemeClr val="bg1"/>
              </a:solidFill>
            </a:endParaRPr>
          </a:p>
          <a:p>
            <a:r>
              <a:rPr lang="en-CA" sz="2400" b="1" dirty="0">
                <a:solidFill>
                  <a:srgbClr val="660033"/>
                </a:solidFill>
              </a:rPr>
              <a:t>3</a:t>
            </a:r>
            <a:r>
              <a:rPr lang="en-CA" sz="2400" b="1" baseline="30000" dirty="0">
                <a:solidFill>
                  <a:srgbClr val="660033"/>
                </a:solidFill>
              </a:rPr>
              <a:t>rd</a:t>
            </a:r>
            <a:r>
              <a:rPr lang="en-CA" sz="2400" b="1" dirty="0">
                <a:solidFill>
                  <a:srgbClr val="660033"/>
                </a:solidFill>
              </a:rPr>
              <a:t> </a:t>
            </a:r>
            <a:r>
              <a:rPr lang="en-CA" sz="2400" b="1" dirty="0">
                <a:solidFill>
                  <a:srgbClr val="0000FF"/>
                </a:solidFill>
              </a:rPr>
              <a:t> 					</a:t>
            </a:r>
            <a:r>
              <a:rPr lang="en-CA" sz="2400" b="1" dirty="0" smtClean="0">
                <a:solidFill>
                  <a:srgbClr val="0000FF"/>
                </a:solidFill>
              </a:rPr>
              <a:t>		</a:t>
            </a:r>
            <a:r>
              <a:rPr lang="en-CA" sz="2400" dirty="0" smtClean="0">
                <a:solidFill>
                  <a:schemeClr val="bg1"/>
                </a:solidFill>
              </a:rPr>
              <a:t>7</a:t>
            </a:r>
            <a:endParaRPr lang="en-CA" sz="2400" dirty="0">
              <a:solidFill>
                <a:schemeClr val="bg1"/>
              </a:solidFill>
            </a:endParaRPr>
          </a:p>
          <a:p>
            <a:pPr lvl="0"/>
            <a:r>
              <a:rPr lang="en-CA" sz="2400" b="1" dirty="0" smtClean="0">
                <a:solidFill>
                  <a:srgbClr val="660033"/>
                </a:solidFill>
              </a:rPr>
              <a:t>4</a:t>
            </a:r>
            <a:r>
              <a:rPr lang="en-CA" sz="24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400" b="1" dirty="0" smtClean="0">
                <a:solidFill>
                  <a:srgbClr val="660033"/>
                </a:solidFill>
              </a:rPr>
              <a:t>  </a:t>
            </a:r>
            <a:r>
              <a:rPr lang="en-CA" sz="2400" dirty="0">
                <a:solidFill>
                  <a:prstClr val="black"/>
                </a:solidFill>
              </a:rPr>
              <a:t>	</a:t>
            </a:r>
            <a:r>
              <a:rPr lang="en-CA" sz="2400" dirty="0" smtClean="0">
                <a:solidFill>
                  <a:prstClr val="black"/>
                </a:solidFill>
              </a:rPr>
              <a:t>					</a:t>
            </a:r>
            <a:r>
              <a:rPr lang="en-CA" sz="2400" dirty="0">
                <a:solidFill>
                  <a:prstClr val="black"/>
                </a:solidFill>
              </a:rPr>
              <a:t> </a:t>
            </a:r>
            <a:r>
              <a:rPr lang="en-CA" sz="2400" dirty="0" smtClean="0">
                <a:solidFill>
                  <a:prstClr val="black"/>
                </a:solidFill>
              </a:rPr>
              <a:t> 	8</a:t>
            </a:r>
            <a:endParaRPr lang="en-CA" sz="2400" dirty="0">
              <a:solidFill>
                <a:prstClr val="black"/>
              </a:solidFill>
            </a:endParaRPr>
          </a:p>
          <a:p>
            <a:r>
              <a:rPr lang="en-CA" sz="2400" b="1" dirty="0" smtClean="0">
                <a:solidFill>
                  <a:srgbClr val="660033"/>
                </a:solidFill>
              </a:rPr>
              <a:t>5</a:t>
            </a:r>
            <a:r>
              <a:rPr lang="en-CA" sz="24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400" b="1" dirty="0" smtClean="0">
                <a:solidFill>
                  <a:srgbClr val="660033"/>
                </a:solidFill>
              </a:rPr>
              <a:t> </a:t>
            </a:r>
            <a:r>
              <a:rPr lang="en-CA" sz="2400" dirty="0" smtClean="0">
                <a:solidFill>
                  <a:schemeClr val="bg1"/>
                </a:solidFill>
              </a:rPr>
              <a:t> 						   	9</a:t>
            </a:r>
          </a:p>
          <a:p>
            <a:r>
              <a:rPr lang="en-CA" sz="2400" b="1" dirty="0" smtClean="0">
                <a:solidFill>
                  <a:srgbClr val="660033"/>
                </a:solidFill>
              </a:rPr>
              <a:t>6</a:t>
            </a:r>
            <a:r>
              <a:rPr lang="en-CA" sz="24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400" b="1" dirty="0" smtClean="0">
                <a:solidFill>
                  <a:srgbClr val="660033"/>
                </a:solidFill>
              </a:rPr>
              <a:t> </a:t>
            </a:r>
            <a:r>
              <a:rPr lang="en-CA" sz="2400" b="1" dirty="0" smtClean="0">
                <a:solidFill>
                  <a:schemeClr val="bg1"/>
                </a:solidFill>
              </a:rPr>
              <a:t> 						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smtClean="0">
                <a:solidFill>
                  <a:schemeClr val="bg1"/>
                </a:solidFill>
              </a:rPr>
              <a:t>   </a:t>
            </a:r>
            <a:r>
              <a:rPr lang="en-CA" sz="2400" dirty="0" smtClean="0">
                <a:solidFill>
                  <a:schemeClr val="bg1"/>
                </a:solidFill>
              </a:rPr>
              <a:t>10</a:t>
            </a:r>
            <a:br>
              <a:rPr lang="en-CA" sz="2400" dirty="0" smtClean="0">
                <a:solidFill>
                  <a:schemeClr val="bg1"/>
                </a:solidFill>
              </a:rPr>
            </a:br>
            <a:r>
              <a:rPr lang="en-CA" sz="2400" b="1" u="sng" dirty="0" smtClean="0">
                <a:solidFill>
                  <a:srgbClr val="0000FF"/>
                </a:solidFill>
              </a:rPr>
              <a:t>7</a:t>
            </a:r>
            <a:r>
              <a:rPr lang="en-CA" sz="24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2400" b="1" u="sng" dirty="0" smtClean="0">
                <a:solidFill>
                  <a:srgbClr val="0000FF"/>
                </a:solidFill>
              </a:rPr>
              <a:t>  </a:t>
            </a:r>
            <a:r>
              <a:rPr lang="en-CA" sz="2400" u="sng" dirty="0" smtClean="0">
                <a:solidFill>
                  <a:srgbClr val="0000FF"/>
                </a:solidFill>
              </a:rPr>
              <a:t>						    11</a:t>
            </a:r>
          </a:p>
          <a:p>
            <a:r>
              <a:rPr lang="en-CA" sz="2400" b="1" dirty="0" smtClean="0">
                <a:solidFill>
                  <a:srgbClr val="660033"/>
                </a:solidFill>
              </a:rPr>
              <a:t>1</a:t>
            </a:r>
            <a:r>
              <a:rPr lang="en-CA" sz="2400" b="1" baseline="30000" dirty="0" smtClean="0">
                <a:solidFill>
                  <a:srgbClr val="660033"/>
                </a:solidFill>
              </a:rPr>
              <a:t>st</a:t>
            </a:r>
            <a:r>
              <a:rPr lang="en-CA" sz="2400" b="1" dirty="0" smtClean="0">
                <a:solidFill>
                  <a:srgbClr val="660033"/>
                </a:solidFill>
              </a:rPr>
              <a:t>  						  </a:t>
            </a:r>
            <a:r>
              <a:rPr lang="en-CA" sz="2400" b="1" dirty="0">
                <a:solidFill>
                  <a:srgbClr val="660033"/>
                </a:solidFill>
              </a:rPr>
              <a:t> </a:t>
            </a:r>
            <a:r>
              <a:rPr lang="en-CA" sz="2400" b="1" dirty="0" smtClean="0">
                <a:solidFill>
                  <a:srgbClr val="660033"/>
                </a:solidFill>
              </a:rPr>
              <a:t> </a:t>
            </a:r>
            <a:r>
              <a:rPr lang="en-CA" sz="2400" dirty="0" smtClean="0">
                <a:solidFill>
                  <a:schemeClr val="bg1"/>
                </a:solidFill>
              </a:rPr>
              <a:t>12</a:t>
            </a:r>
          </a:p>
          <a:p>
            <a:r>
              <a:rPr lang="en-CA" sz="2400" b="1" dirty="0" smtClean="0">
                <a:solidFill>
                  <a:srgbClr val="660033"/>
                </a:solidFill>
              </a:rPr>
              <a:t>2</a:t>
            </a:r>
            <a:r>
              <a:rPr lang="en-CA" sz="24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2400" b="1" dirty="0" smtClean="0">
                <a:solidFill>
                  <a:srgbClr val="660033"/>
                </a:solidFill>
              </a:rPr>
              <a:t>  						    </a:t>
            </a:r>
            <a:r>
              <a:rPr lang="en-CA" sz="2400" dirty="0" smtClean="0">
                <a:solidFill>
                  <a:schemeClr val="bg1"/>
                </a:solidFill>
              </a:rPr>
              <a:t>13</a:t>
            </a:r>
          </a:p>
          <a:p>
            <a:r>
              <a:rPr lang="en-CA" sz="2800" b="1" dirty="0" smtClean="0">
                <a:solidFill>
                  <a:srgbClr val="660033"/>
                </a:solidFill>
                <a:effectLst>
                  <a:glow rad="330200">
                    <a:srgbClr val="FFFF00"/>
                  </a:glow>
                </a:effectLst>
              </a:rPr>
              <a:t>3</a:t>
            </a:r>
            <a:r>
              <a:rPr lang="en-CA" sz="2800" b="1" baseline="30000" dirty="0" smtClean="0">
                <a:solidFill>
                  <a:srgbClr val="660033"/>
                </a:solidFill>
                <a:effectLst>
                  <a:glow rad="330200">
                    <a:srgbClr val="FFFF00"/>
                  </a:glow>
                </a:effectLst>
              </a:rPr>
              <a:t>rd</a:t>
            </a:r>
            <a:r>
              <a:rPr lang="en-CA" sz="2800" b="1" dirty="0" smtClean="0">
                <a:solidFill>
                  <a:srgbClr val="660033"/>
                </a:solidFill>
                <a:effectLst>
                  <a:glow rad="330200">
                    <a:srgbClr val="FFFF00"/>
                  </a:glow>
                </a:effectLst>
              </a:rPr>
              <a:t> </a:t>
            </a:r>
            <a:r>
              <a:rPr lang="en-CA" sz="2800" b="1" dirty="0" smtClean="0">
                <a:solidFill>
                  <a:srgbClr val="0000FF"/>
                </a:solidFill>
                <a:effectLst>
                  <a:glow rad="330200">
                    <a:srgbClr val="FFFF00"/>
                  </a:glow>
                </a:effectLst>
              </a:rPr>
              <a:t> 					</a:t>
            </a:r>
            <a:r>
              <a:rPr lang="en-CA" sz="2800" b="1" dirty="0" smtClean="0">
                <a:solidFill>
                  <a:schemeClr val="bg1"/>
                </a:solidFill>
                <a:effectLst/>
              </a:rPr>
              <a:t>       </a:t>
            </a:r>
            <a:r>
              <a:rPr lang="en-CA" sz="2800" b="1" dirty="0" smtClean="0">
                <a:solidFill>
                  <a:schemeClr val="bg1"/>
                </a:solidFill>
                <a:effectLst>
                  <a:glow rad="330200">
                    <a:srgbClr val="FFFF00"/>
                  </a:glow>
                </a:effectLst>
              </a:rPr>
              <a:t>14</a:t>
            </a:r>
          </a:p>
          <a:p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57095" y="5728990"/>
            <a:ext cx="2668387" cy="914400"/>
          </a:xfrm>
          <a:prstGeom prst="rect">
            <a:avLst/>
          </a:prstGeom>
          <a:solidFill>
            <a:schemeClr val="bg1"/>
          </a:solidFill>
          <a:ln w="76200"/>
          <a:effectLst>
            <a:glow rad="127000">
              <a:srgbClr val="00FFCC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800" b="1" i="1" dirty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1">
                      <a:lumMod val="20000"/>
                      <a:lumOff val="8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Passover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3044" y="1352933"/>
            <a:ext cx="6392353" cy="5290457"/>
          </a:xfrm>
          <a:prstGeom prst="round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8900000" scaled="1"/>
            <a:tileRect/>
          </a:gradFill>
          <a:ln w="5715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3d extrusionH="57150">
              <a:bevelT h="25400" prst="softRound"/>
            </a:sp3d>
          </a:bodyPr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rgbClr val="0000FF"/>
                </a:solidFill>
              </a:rPr>
              <a:t>… “Do you not know that I must be about </a:t>
            </a:r>
            <a:r>
              <a:rPr lang="en-US" sz="2800" u="sng" dirty="0" smtClean="0">
                <a:solidFill>
                  <a:srgbClr val="0000FF"/>
                </a:solidFill>
              </a:rPr>
              <a:t>the </a:t>
            </a:r>
            <a:r>
              <a:rPr lang="en-US" sz="2800" b="1" u="sng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matters</a:t>
            </a:r>
            <a:r>
              <a:rPr lang="en-US" sz="2800" u="sng" dirty="0" smtClean="0">
                <a:solidFill>
                  <a:srgbClr val="0000FF"/>
                </a:solidFill>
              </a:rPr>
              <a:t> of M</a:t>
            </a:r>
            <a:r>
              <a:rPr lang="en-US" sz="2800" dirty="0" smtClean="0">
                <a:solidFill>
                  <a:srgbClr val="0000FF"/>
                </a:solidFill>
              </a:rPr>
              <a:t>y</a:t>
            </a:r>
            <a:r>
              <a:rPr lang="en-US" sz="2800" u="sng" dirty="0" smtClean="0">
                <a:solidFill>
                  <a:srgbClr val="0000FF"/>
                </a:solidFill>
              </a:rPr>
              <a:t> Father</a:t>
            </a:r>
            <a:r>
              <a:rPr lang="en-US" sz="2800" dirty="0" smtClean="0">
                <a:solidFill>
                  <a:srgbClr val="0000FF"/>
                </a:solidFill>
              </a:rPr>
              <a:t>?”</a:t>
            </a:r>
            <a:br>
              <a:rPr lang="en-US" sz="2800" dirty="0" smtClean="0">
                <a:solidFill>
                  <a:srgbClr val="0000FF"/>
                </a:solidFill>
              </a:rPr>
            </a:br>
            <a:endParaRPr lang="en-US" sz="2800" dirty="0" smtClean="0">
              <a:solidFill>
                <a:srgbClr val="0000FF"/>
              </a:solidFill>
            </a:endParaRPr>
          </a:p>
          <a:p>
            <a:pPr algn="ctr"/>
            <a:r>
              <a:rPr lang="en-US" sz="2800" dirty="0" smtClean="0"/>
              <a:t> </a:t>
            </a:r>
            <a:r>
              <a:rPr lang="en-US" sz="3600" b="1" i="1" dirty="0" smtClean="0">
                <a:ln>
                  <a:solidFill>
                    <a:schemeClr val="bg1"/>
                  </a:solidFill>
                </a:ln>
                <a:solidFill>
                  <a:srgbClr val="00FFCC"/>
                </a:solidFill>
                <a:latin typeface="Georgia" panose="02040502050405020303" pitchFamily="18" charset="0"/>
              </a:rPr>
              <a:t>Yahusha</a:t>
            </a:r>
            <a:r>
              <a:rPr lang="en-US" sz="3600" b="1" i="1" dirty="0" smtClean="0">
                <a:ln>
                  <a:solidFill>
                    <a:schemeClr val="bg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spoke these </a:t>
            </a:r>
            <a:br>
              <a:rPr lang="en-US" sz="3600" b="1" i="1" dirty="0" smtClean="0">
                <a:ln>
                  <a:solidFill>
                    <a:schemeClr val="bg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</a:br>
            <a:r>
              <a:rPr lang="en-US" sz="3600" b="1" i="1" dirty="0" smtClean="0">
                <a:ln>
                  <a:solidFill>
                    <a:schemeClr val="bg1"/>
                  </a:solidFill>
                </a:ln>
                <a:solidFill>
                  <a:srgbClr val="00FF99"/>
                </a:solidFill>
                <a:latin typeface="Georgia" panose="02040502050405020303" pitchFamily="18" charset="0"/>
              </a:rPr>
              <a:t>WORDS</a:t>
            </a:r>
            <a:r>
              <a:rPr lang="en-US" sz="3600" b="1" i="1" dirty="0" smtClean="0">
                <a:ln>
                  <a:solidFill>
                    <a:schemeClr val="bg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of the </a:t>
            </a:r>
            <a:r>
              <a:rPr lang="en-US" sz="3600" b="1" i="1" dirty="0" smtClean="0">
                <a:ln>
                  <a:solidFill>
                    <a:schemeClr val="bg1"/>
                  </a:solidFill>
                </a:ln>
                <a:solidFill>
                  <a:srgbClr val="00FF99"/>
                </a:solidFill>
                <a:latin typeface="Georgia" panose="02040502050405020303" pitchFamily="18" charset="0"/>
              </a:rPr>
              <a:t>Father.</a:t>
            </a:r>
          </a:p>
          <a:p>
            <a:pPr algn="ctr"/>
            <a:endParaRPr lang="en-US" sz="2800" b="1" i="1" dirty="0" smtClean="0">
              <a:ln>
                <a:solidFill>
                  <a:schemeClr val="bg1"/>
                </a:solidFill>
              </a:ln>
              <a:solidFill>
                <a:schemeClr val="bg2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3200" b="1" i="1" dirty="0" smtClean="0">
                <a:ln>
                  <a:solidFill>
                    <a:schemeClr val="bg1"/>
                  </a:solidFill>
                </a:ln>
                <a:solidFill>
                  <a:srgbClr val="00FFCC"/>
                </a:solidFill>
                <a:latin typeface="Georgia" panose="02040502050405020303" pitchFamily="18" charset="0"/>
              </a:rPr>
              <a:t>Yahusha</a:t>
            </a:r>
            <a:r>
              <a:rPr lang="en-US" sz="3200" b="1" i="1" dirty="0" smtClean="0">
                <a:ln>
                  <a:solidFill>
                    <a:schemeClr val="bg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b="1" i="1" dirty="0" smtClean="0">
                <a:ln>
                  <a:solidFill>
                    <a:schemeClr val="bg1"/>
                  </a:solidFill>
                </a:ln>
                <a:solidFill>
                  <a:srgbClr val="00FFCC"/>
                </a:solidFill>
                <a:latin typeface="Georgia" panose="02040502050405020303" pitchFamily="18" charset="0"/>
              </a:rPr>
              <a:t>SET THE EXAMPLE </a:t>
            </a:r>
            <a:r>
              <a:rPr lang="en-US" sz="3200" b="1" i="1" dirty="0" smtClean="0">
                <a:ln>
                  <a:solidFill>
                    <a:schemeClr val="bg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of abiding by the Covenant Calendar.</a:t>
            </a:r>
            <a:endParaRPr lang="en-CA" sz="3200" b="1" i="1" dirty="0">
              <a:ln>
                <a:solidFill>
                  <a:schemeClr val="bg1"/>
                </a:solidFill>
              </a:ln>
              <a:solidFill>
                <a:schemeClr val="bg2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08253" y="161212"/>
            <a:ext cx="4110087" cy="699753"/>
          </a:xfrm>
          <a:prstGeom prst="rect">
            <a:avLst/>
          </a:prstGeom>
          <a:solidFill>
            <a:srgbClr val="FF7C80"/>
          </a:solidFill>
          <a:ln w="38100" cap="flat" cmpd="sng" algn="ctr">
            <a:solidFill>
              <a:srgbClr val="0000FF"/>
            </a:solidFill>
            <a:prstDash val="solid"/>
            <a:miter lim="800000"/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CA" sz="2800" b="1" i="0" u="none" strike="noStrike" kern="0" cap="none" spc="0" normalizeH="0" baseline="3000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CA" sz="2800" b="1" i="0" u="none" strike="noStrike" kern="0" cap="none" spc="0" normalizeH="0" baseline="0" noProof="0" dirty="0" smtClean="0">
                <a:ln w="9525" cap="rnd" cmpd="sng" algn="ctr">
                  <a:solidFill>
                    <a:srgbClr val="0000FF"/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glow rad="495300">
                    <a:srgbClr val="00FF99"/>
                  </a:glow>
                </a:effectLst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Tequfah !   </a:t>
            </a: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365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225941" y="376630"/>
            <a:ext cx="4666776" cy="697426"/>
          </a:xfrm>
          <a:prstGeom prst="wedgeRoundRectCallout">
            <a:avLst>
              <a:gd name="adj1" fmla="val 119572"/>
              <a:gd name="adj2" fmla="val 2877"/>
              <a:gd name="adj3" fmla="val 16667"/>
            </a:avLst>
          </a:prstGeom>
          <a:solidFill>
            <a:srgbClr val="FFC000">
              <a:lumMod val="60000"/>
              <a:lumOff val="40000"/>
            </a:srgbClr>
          </a:solidFill>
          <a:ln w="57150" cap="flat" cmpd="sng" algn="ctr">
            <a:solidFill>
              <a:srgbClr val="0000FF"/>
            </a:solidFill>
            <a:prstDash val="solid"/>
            <a:miter lim="800000"/>
          </a:ln>
          <a:effectLst>
            <a:glow rad="127000">
              <a:srgbClr val="00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Covenant Calendar</a:t>
            </a:r>
            <a:endParaRPr kumimoji="0" lang="en-CA" sz="4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441786" y="4209730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1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9441786" y="5420235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effectLst>
            <a:glow rad="2667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3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9441786" y="4767273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2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1000" y="1427581"/>
            <a:ext cx="5966375" cy="630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i="1" u="sng" dirty="0">
                <a:ln>
                  <a:solidFill>
                    <a:prstClr val="black"/>
                  </a:solidFill>
                </a:ln>
                <a:solidFill>
                  <a:srgbClr val="9D360E">
                    <a:lumMod val="60000"/>
                    <a:lumOff val="40000"/>
                  </a:srgbClr>
                </a:solidFill>
                <a:latin typeface="Arial Black" panose="020B0A04020102020204" pitchFamily="34" charset="0"/>
              </a:rPr>
              <a:t>HAVE YOU NOT HEARD</a:t>
            </a:r>
            <a:r>
              <a:rPr lang="en-CA" sz="3200" b="1" i="1" dirty="0">
                <a:ln>
                  <a:solidFill>
                    <a:prstClr val="black"/>
                  </a:solidFill>
                </a:ln>
                <a:solidFill>
                  <a:srgbClr val="9D360E">
                    <a:lumMod val="60000"/>
                    <a:lumOff val="40000"/>
                  </a:srgbClr>
                </a:solidFill>
                <a:latin typeface="Arial Black" panose="020B0A04020102020204" pitchFamily="34" charset="0"/>
              </a:rPr>
              <a:t>?</a:t>
            </a:r>
            <a:endParaRPr lang="en-CA" dirty="0"/>
          </a:p>
        </p:txBody>
      </p:sp>
      <p:sp>
        <p:nvSpPr>
          <p:cNvPr id="2" name="Curved Right Arrow 1"/>
          <p:cNvSpPr/>
          <p:nvPr/>
        </p:nvSpPr>
        <p:spPr>
          <a:xfrm>
            <a:off x="88179" y="725343"/>
            <a:ext cx="919526" cy="2447065"/>
          </a:xfrm>
          <a:prstGeom prst="curvedRightArrow">
            <a:avLst>
              <a:gd name="adj1" fmla="val 25000"/>
              <a:gd name="adj2" fmla="val 83929"/>
              <a:gd name="adj3" fmla="val 37870"/>
            </a:avLst>
          </a:prstGeom>
          <a:solidFill>
            <a:schemeClr val="tx2">
              <a:lumMod val="90000"/>
            </a:schemeClr>
          </a:solidFill>
          <a:ln w="3810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4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3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3006" y="310393"/>
            <a:ext cx="11266414" cy="622463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F00">
                  <a:lumMod val="50000"/>
                </a:srgbClr>
              </a:gs>
              <a:gs pos="50000">
                <a:srgbClr val="00FFCC">
                  <a:lumMod val="63000"/>
                </a:srgbClr>
              </a:gs>
              <a:gs pos="100000">
                <a:schemeClr val="accent5">
                  <a:lumMod val="100000"/>
                </a:schemeClr>
              </a:gs>
            </a:gsLst>
            <a:lin ang="0" scaled="1"/>
          </a:gra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algn="ctr"/>
            <a:r>
              <a:rPr lang="en-US" sz="5400" b="1" dirty="0" smtClean="0">
                <a:solidFill>
                  <a:prstClr val="black"/>
                </a:solidFill>
              </a:rPr>
              <a:t>Does –</a:t>
            </a:r>
            <a:r>
              <a:rPr lang="en-US" sz="3600" dirty="0" smtClean="0">
                <a:solidFill>
                  <a:prstClr val="black"/>
                </a:solidFill>
              </a:rPr>
              <a:t/>
            </a:r>
            <a:br>
              <a:rPr lang="en-US" sz="3600" dirty="0" smtClean="0">
                <a:solidFill>
                  <a:prstClr val="black"/>
                </a:solidFill>
              </a:rPr>
            </a:br>
            <a:r>
              <a:rPr lang="en-US" sz="4800" b="1" i="1" u="sng" dirty="0" smtClean="0">
                <a:ln w="28575">
                  <a:solidFill>
                    <a:srgbClr val="0000FF"/>
                  </a:solidFill>
                </a:ln>
                <a:solidFill>
                  <a:srgbClr val="00FF99"/>
                </a:solidFill>
                <a:effectLst>
                  <a:glow rad="127000">
                    <a:srgbClr val="FFFF00"/>
                  </a:glow>
                </a:effectLst>
                <a:latin typeface="Comic Sans MS" panose="030F0702030302020204" pitchFamily="66" charset="0"/>
              </a:rPr>
              <a:t>THE WILL</a:t>
            </a:r>
            <a:r>
              <a:rPr lang="en-US" sz="4800" b="1" i="1" dirty="0" smtClean="0">
                <a:ln w="28575">
                  <a:solidFill>
                    <a:srgbClr val="0000FF"/>
                  </a:solidFill>
                </a:ln>
                <a:solidFill>
                  <a:srgbClr val="00FF99"/>
                </a:solidFill>
                <a:effectLst>
                  <a:glow rad="127000">
                    <a:srgbClr val="FFFF00"/>
                  </a:glow>
                </a:effectLst>
                <a:latin typeface="Comic Sans MS" panose="030F0702030302020204" pitchFamily="66" charset="0"/>
              </a:rPr>
              <a:t> of </a:t>
            </a:r>
            <a:r>
              <a:rPr lang="en-US" sz="4800" b="1" i="1" u="sng" dirty="0" smtClean="0">
                <a:ln w="28575">
                  <a:solidFill>
                    <a:srgbClr val="0000FF"/>
                  </a:solidFill>
                </a:ln>
                <a:solidFill>
                  <a:srgbClr val="00FF99"/>
                </a:solidFill>
                <a:effectLst>
                  <a:glow rad="127000">
                    <a:srgbClr val="FFFF00"/>
                  </a:glow>
                </a:effectLst>
                <a:latin typeface="Comic Sans MS" panose="030F0702030302020204" pitchFamily="66" charset="0"/>
              </a:rPr>
              <a:t>Yahuah</a:t>
            </a:r>
            <a:br>
              <a:rPr lang="en-US" sz="4800" b="1" i="1" u="sng" dirty="0" smtClean="0">
                <a:ln w="28575">
                  <a:solidFill>
                    <a:srgbClr val="0000FF"/>
                  </a:solidFill>
                </a:ln>
                <a:solidFill>
                  <a:srgbClr val="00FF99"/>
                </a:solidFill>
                <a:effectLst>
                  <a:glow rad="127000">
                    <a:srgbClr val="FFFF00"/>
                  </a:glow>
                </a:effectLst>
                <a:latin typeface="Comic Sans MS" panose="030F0702030302020204" pitchFamily="66" charset="0"/>
              </a:rPr>
            </a:br>
            <a:r>
              <a:rPr lang="en-US" sz="4800" b="1" i="1" u="sng" dirty="0" smtClean="0">
                <a:ln w="57150">
                  <a:solidFill>
                    <a:srgbClr val="0000FF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include</a:t>
            </a:r>
            <a:r>
              <a:rPr lang="en-US" sz="4800" b="1" i="1" dirty="0" smtClean="0">
                <a:ln w="28575">
                  <a:solidFill>
                    <a:srgbClr val="0000FF"/>
                  </a:solidFill>
                </a:ln>
                <a:solidFill>
                  <a:srgbClr val="FF33CC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en-US" sz="4800" b="1" i="1" dirty="0" smtClean="0">
                <a:ln w="28575">
                  <a:solidFill>
                    <a:srgbClr val="0000FF"/>
                  </a:solidFill>
                </a:ln>
                <a:solidFill>
                  <a:srgbClr val="FF33CC"/>
                </a:solidFill>
                <a:effectLst/>
                <a:latin typeface="Arial Black" panose="020B0A04020102020204" pitchFamily="34" charset="0"/>
              </a:rPr>
            </a:br>
            <a:r>
              <a:rPr lang="en-US" sz="9600" b="1" i="1" dirty="0" smtClean="0">
                <a:ln w="28575">
                  <a:solidFill>
                    <a:srgbClr val="0000FF"/>
                  </a:solidFill>
                </a:ln>
                <a:solidFill>
                  <a:srgbClr val="FF33CC"/>
                </a:solidFill>
                <a:effectLst/>
                <a:latin typeface="Arial Black" panose="020B0A04020102020204" pitchFamily="34" charset="0"/>
              </a:rPr>
              <a:t>CALENDAR</a:t>
            </a:r>
            <a:br>
              <a:rPr lang="en-US" sz="9600" b="1" i="1" dirty="0" smtClean="0">
                <a:ln w="28575">
                  <a:solidFill>
                    <a:srgbClr val="0000FF"/>
                  </a:solidFill>
                </a:ln>
                <a:solidFill>
                  <a:srgbClr val="FF33CC"/>
                </a:solidFill>
                <a:effectLst/>
                <a:latin typeface="Arial Black" panose="020B0A04020102020204" pitchFamily="34" charset="0"/>
              </a:rPr>
            </a:br>
            <a:r>
              <a:rPr lang="en-US" sz="9600" b="1" i="1" dirty="0" smtClean="0">
                <a:ln w="28575">
                  <a:solidFill>
                    <a:srgbClr val="0000FF"/>
                  </a:solidFill>
                </a:ln>
                <a:solidFill>
                  <a:srgbClr val="FF33CC"/>
                </a:solidFill>
                <a:effectLst/>
                <a:latin typeface="Arial Black" panose="020B0A04020102020204" pitchFamily="34" charset="0"/>
              </a:rPr>
              <a:t>?</a:t>
            </a:r>
            <a:r>
              <a:rPr lang="en-US" sz="4800" b="1" i="1" u="sng" dirty="0" smtClean="0">
                <a:ln w="28575">
                  <a:solidFill>
                    <a:srgbClr val="0000FF"/>
                  </a:solidFill>
                </a:ln>
                <a:solidFill>
                  <a:srgbClr val="00FF99"/>
                </a:solidFill>
                <a:effectLst>
                  <a:glow rad="127000">
                    <a:srgbClr val="FFFF00"/>
                  </a:glow>
                </a:effectLst>
                <a:latin typeface="Comic Sans MS" panose="030F0702030302020204" pitchFamily="66" charset="0"/>
              </a:rPr>
              <a:t>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802485" y="53424"/>
            <a:ext cx="355312" cy="366446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 rot="19521923">
            <a:off x="-7472" y="1105317"/>
            <a:ext cx="3967340" cy="9144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6600" dirty="0" smtClean="0">
                <a:solidFill>
                  <a:srgbClr val="0000FF"/>
                </a:solidFill>
              </a:rPr>
              <a:t>Creation!</a:t>
            </a:r>
            <a:endParaRPr lang="en-CA" sz="6600" dirty="0">
              <a:solidFill>
                <a:srgbClr val="0000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852126">
            <a:off x="8899997" y="1037244"/>
            <a:ext cx="3085783" cy="9144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6600" dirty="0" smtClean="0">
                <a:solidFill>
                  <a:srgbClr val="660033"/>
                </a:solidFill>
              </a:rPr>
              <a:t>Flood!</a:t>
            </a:r>
            <a:endParaRPr lang="en-CA" sz="6600" dirty="0">
              <a:solidFill>
                <a:srgbClr val="660033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9521923">
            <a:off x="182744" y="3228642"/>
            <a:ext cx="2795939" cy="9144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6600" dirty="0" smtClean="0">
                <a:solidFill>
                  <a:srgbClr val="FFFF00"/>
                </a:solidFill>
              </a:rPr>
              <a:t>Quail</a:t>
            </a:r>
            <a:endParaRPr lang="en-CA" sz="66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1838671">
            <a:off x="9131892" y="2714753"/>
            <a:ext cx="3027810" cy="9144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6600" dirty="0" smtClean="0"/>
              <a:t>Manna!</a:t>
            </a:r>
            <a:endParaRPr lang="en-CA" sz="6600" dirty="0"/>
          </a:p>
        </p:txBody>
      </p:sp>
      <p:sp>
        <p:nvSpPr>
          <p:cNvPr id="9" name="Rounded Rectangle 8"/>
          <p:cNvSpPr/>
          <p:nvPr/>
        </p:nvSpPr>
        <p:spPr>
          <a:xfrm rot="19521923">
            <a:off x="39749" y="5134272"/>
            <a:ext cx="3209348" cy="9144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6600" dirty="0" smtClean="0">
                <a:solidFill>
                  <a:srgbClr val="00FF99"/>
                </a:solidFill>
              </a:rPr>
              <a:t>Exodus!</a:t>
            </a:r>
            <a:endParaRPr lang="en-CA" sz="6600" dirty="0">
              <a:solidFill>
                <a:srgbClr val="00FF99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9507572">
            <a:off x="2845462" y="5207210"/>
            <a:ext cx="2788757" cy="9144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6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Sinai!</a:t>
            </a:r>
            <a:endParaRPr lang="en-CA" sz="6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02452" y="4496579"/>
            <a:ext cx="5177689" cy="2189787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7200" dirty="0" smtClean="0">
                <a:ln w="28575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127000">
                    <a:schemeClr val="accent5">
                      <a:lumMod val="60000"/>
                      <a:lumOff val="40000"/>
                    </a:schemeClr>
                  </a:glow>
                </a:effectLst>
              </a:rPr>
              <a:t>The Passion Week!</a:t>
            </a:r>
            <a:endParaRPr lang="en-CA" sz="7200" dirty="0">
              <a:ln w="28575">
                <a:solidFill>
                  <a:srgbClr val="0000FF"/>
                </a:solidFill>
              </a:ln>
              <a:solidFill>
                <a:srgbClr val="FF0000"/>
              </a:solidFill>
              <a:effectLst>
                <a:glow rad="127000">
                  <a:schemeClr val="accent5">
                    <a:lumMod val="60000"/>
                    <a:lumOff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118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823964" y="0"/>
            <a:ext cx="368036" cy="327428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50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3044" y="1352933"/>
            <a:ext cx="6994005" cy="5290457"/>
          </a:xfrm>
          <a:prstGeom prst="roundRect">
            <a:avLst/>
          </a:prstGeom>
          <a:gradFill>
            <a:gsLst>
              <a:gs pos="1000">
                <a:srgbClr val="03D4A8"/>
              </a:gs>
              <a:gs pos="31000">
                <a:schemeClr val="accent6">
                  <a:lumMod val="20000"/>
                  <a:lumOff val="80000"/>
                </a:schemeClr>
              </a:gs>
              <a:gs pos="13000">
                <a:schemeClr val="tx1"/>
              </a:gs>
              <a:gs pos="49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57150">
            <a:solidFill>
              <a:schemeClr val="accent5">
                <a:lumMod val="75000"/>
              </a:schemeClr>
            </a:solidFill>
          </a:ln>
          <a:effectLst>
            <a:glow rad="127000">
              <a:schemeClr val="accent1">
                <a:lumMod val="20000"/>
                <a:lumOff val="8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3d extrusionH="57150">
              <a:bevelT h="25400" prst="softRound"/>
            </a:sp3d>
          </a:bodyPr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FFCC"/>
                </a:solidFill>
                <a:latin typeface="Georgia" panose="02040502050405020303" pitchFamily="18" charset="0"/>
              </a:rPr>
              <a:t>Deut </a:t>
            </a:r>
            <a:r>
              <a:rPr lang="en-US" sz="2800" dirty="0">
                <a:ln>
                  <a:solidFill>
                    <a:srgbClr val="002060"/>
                  </a:solidFill>
                </a:ln>
                <a:solidFill>
                  <a:srgbClr val="00FFCC"/>
                </a:solidFill>
                <a:latin typeface="Georgia" panose="02040502050405020303" pitchFamily="18" charset="0"/>
              </a:rPr>
              <a:t>16:11  </a:t>
            </a:r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FFCC"/>
                </a:solidFill>
                <a:latin typeface="Georgia" panose="02040502050405020303" pitchFamily="18" charset="0"/>
              </a:rPr>
              <a:t>“And you shall rejoice before </a:t>
            </a:r>
            <a:r>
              <a:rPr lang="he-IL" sz="2800" b="1" dirty="0">
                <a:ln>
                  <a:solidFill>
                    <a:srgbClr val="002060"/>
                  </a:solidFill>
                </a:ln>
                <a:solidFill>
                  <a:srgbClr val="00FFCC"/>
                </a:solidFill>
                <a:latin typeface="Arial" panose="020B0604020202020204" pitchFamily="34" charset="0"/>
              </a:rPr>
              <a:t>יהוה</a:t>
            </a:r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FFCC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00FFCC"/>
                </a:solidFill>
                <a:latin typeface="Georgia" panose="02040502050405020303" pitchFamily="18" charset="0"/>
              </a:rPr>
              <a:t>[Yahuah] your </a:t>
            </a:r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FFCC"/>
                </a:solidFill>
                <a:latin typeface="Georgia" panose="02040502050405020303" pitchFamily="18" charset="0"/>
              </a:rPr>
              <a:t>Elohim,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you and your son and your daughter, and your male servant and your female servant, and the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Lĕwite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who is within your gates, and the stranger and the fatherless and the widow who are in your midst, </a:t>
            </a: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effectLst>
                  <a:glow rad="127000">
                    <a:schemeClr val="accent1">
                      <a:lumMod val="20000"/>
                      <a:lumOff val="80000"/>
                    </a:schemeClr>
                  </a:glow>
                </a:effectLst>
                <a:latin typeface="Georgia" panose="02040502050405020303" pitchFamily="18" charset="0"/>
              </a:rPr>
              <a:t>at the place where </a:t>
            </a:r>
            <a:r>
              <a:rPr lang="he-IL" sz="2800" b="1" dirty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effectLst>
                  <a:glow rad="127000">
                    <a:schemeClr val="accent1">
                      <a:lumMod val="20000"/>
                      <a:lumOff val="80000"/>
                    </a:schemeClr>
                  </a:glow>
                </a:effectLst>
                <a:latin typeface="Arial" panose="020B0604020202020204" pitchFamily="34" charset="0"/>
              </a:rPr>
              <a:t>יהוה</a:t>
            </a: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effectLst>
                  <a:glow rad="127000">
                    <a:schemeClr val="accent1">
                      <a:lumMod val="20000"/>
                      <a:lumOff val="80000"/>
                    </a:schemeClr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effectLst>
                  <a:glow rad="127000">
                    <a:schemeClr val="accent1">
                      <a:lumMod val="20000"/>
                      <a:lumOff val="80000"/>
                    </a:schemeClr>
                  </a:glow>
                </a:effectLst>
                <a:latin typeface="Georgia" panose="02040502050405020303" pitchFamily="18" charset="0"/>
              </a:rPr>
              <a:t>[Yahuah] your </a:t>
            </a: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00FFCC"/>
                </a:solidFill>
                <a:effectLst>
                  <a:glow rad="127000">
                    <a:schemeClr val="accent1">
                      <a:lumMod val="20000"/>
                      <a:lumOff val="80000"/>
                    </a:schemeClr>
                  </a:glow>
                </a:effectLst>
                <a:latin typeface="Georgia" panose="02040502050405020303" pitchFamily="18" charset="0"/>
              </a:rPr>
              <a:t>Elohim chooses to make His Name dwell. </a:t>
            </a:r>
            <a:endParaRPr lang="en-CA" sz="2800" b="1" i="1" dirty="0">
              <a:ln>
                <a:solidFill>
                  <a:srgbClr val="0000FF"/>
                </a:solidFill>
              </a:ln>
              <a:solidFill>
                <a:srgbClr val="00FFCC"/>
              </a:solidFill>
              <a:effectLst>
                <a:glow rad="127000">
                  <a:schemeClr val="accent1">
                    <a:lumMod val="20000"/>
                    <a:lumOff val="8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08253" y="161212"/>
            <a:ext cx="4110087" cy="699753"/>
          </a:xfrm>
          <a:prstGeom prst="rect">
            <a:avLst/>
          </a:prstGeom>
          <a:solidFill>
            <a:srgbClr val="FF7C80"/>
          </a:solidFill>
          <a:ln w="38100" cap="flat" cmpd="sng" algn="ctr">
            <a:solidFill>
              <a:srgbClr val="0000FF"/>
            </a:solidFill>
            <a:prstDash val="solid"/>
            <a:miter lim="800000"/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CA" sz="2800" b="1" i="0" u="none" strike="noStrike" kern="0" cap="none" spc="0" normalizeH="0" baseline="3000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CA" sz="2800" b="1" i="0" u="none" strike="noStrike" kern="0" cap="none" spc="0" normalizeH="0" baseline="0" noProof="0" dirty="0" smtClean="0">
                <a:ln w="9525" cap="rnd" cmpd="sng" algn="ctr">
                  <a:solidFill>
                    <a:srgbClr val="0000FF"/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glow rad="495300">
                    <a:srgbClr val="00FF99"/>
                  </a:glow>
                </a:effectLst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Tequfah !   </a:t>
            </a: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365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225941" y="376630"/>
            <a:ext cx="4666776" cy="697426"/>
          </a:xfrm>
          <a:prstGeom prst="wedgeRoundRectCallout">
            <a:avLst>
              <a:gd name="adj1" fmla="val 119572"/>
              <a:gd name="adj2" fmla="val 2877"/>
              <a:gd name="adj3" fmla="val 16667"/>
            </a:avLst>
          </a:prstGeom>
          <a:solidFill>
            <a:srgbClr val="FFC000">
              <a:lumMod val="60000"/>
              <a:lumOff val="40000"/>
            </a:srgbClr>
          </a:solidFill>
          <a:ln w="57150" cap="flat" cmpd="sng" algn="ctr">
            <a:solidFill>
              <a:srgbClr val="0000FF"/>
            </a:solidFill>
            <a:prstDash val="solid"/>
            <a:miter lim="800000"/>
          </a:ln>
          <a:effectLst>
            <a:glow rad="127000">
              <a:srgbClr val="00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Covenant Calendar</a:t>
            </a:r>
            <a:endParaRPr kumimoji="0" lang="en-CA" sz="4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952735" y="733168"/>
            <a:ext cx="2529016" cy="1145059"/>
          </a:xfrm>
          <a:prstGeom prst="straightConnector1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  <a:headEnd type="none" w="med" len="med"/>
            <a:tailEnd type="arrow" w="med" len="med"/>
          </a:ln>
          <a:effectLst>
            <a:glow rad="228600">
              <a:schemeClr val="accent5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7959012" y="1878227"/>
            <a:ext cx="4012164" cy="4765163"/>
          </a:xfrm>
          <a:prstGeom prst="roundRect">
            <a:avLst/>
          </a:prstGeom>
          <a:solidFill>
            <a:schemeClr val="accent2"/>
          </a:solidFill>
          <a:ln w="76200"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800" dirty="0" smtClean="0">
                <a:solidFill>
                  <a:schemeClr val="accent5">
                    <a:lumMod val="75000"/>
                  </a:schemeClr>
                </a:solidFill>
              </a:rPr>
              <a:t>This is </a:t>
            </a:r>
            <a:r>
              <a:rPr lang="en-CA" sz="2800" u="sng" dirty="0" smtClean="0">
                <a:solidFill>
                  <a:schemeClr val="accent5">
                    <a:lumMod val="75000"/>
                  </a:schemeClr>
                </a:solidFill>
              </a:rPr>
              <a:t>just one</a:t>
            </a:r>
            <a:r>
              <a:rPr lang="en-CA" sz="2800" dirty="0" smtClean="0">
                <a:solidFill>
                  <a:schemeClr val="accent5">
                    <a:lumMod val="75000"/>
                  </a:schemeClr>
                </a:solidFill>
              </a:rPr>
              <a:t> of the statutes that Yahusha was obeying and fulfilling when He was Observing 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</a:rPr>
              <a:t>(Presenting Himself) </a:t>
            </a:r>
            <a:r>
              <a:rPr lang="en-CA" sz="2800" b="1" u="sng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on the Passover </a:t>
            </a:r>
            <a:r>
              <a:rPr lang="en-CA" sz="2800" dirty="0" smtClean="0">
                <a:solidFill>
                  <a:schemeClr val="accent5">
                    <a:lumMod val="75000"/>
                  </a:schemeClr>
                </a:solidFill>
              </a:rPr>
              <a:t>of the Covenant Calendar, </a:t>
            </a:r>
            <a:r>
              <a:rPr lang="en-CA" sz="2800" dirty="0" smtClean="0">
                <a:solidFill>
                  <a:srgbClr val="002060"/>
                </a:solidFill>
              </a:rPr>
              <a:t>3 cycles after the </a:t>
            </a:r>
            <a:r>
              <a:rPr lang="en-CA" sz="2800" b="1" dirty="0" smtClean="0">
                <a:solidFill>
                  <a:srgbClr val="FF0000"/>
                </a:solidFill>
              </a:rPr>
              <a:t>Feast of the Jews!</a:t>
            </a:r>
            <a:endParaRPr lang="en-CA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3513" y="1446243"/>
            <a:ext cx="5966375" cy="630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i="1" u="sng" dirty="0">
                <a:ln>
                  <a:solidFill>
                    <a:prstClr val="black"/>
                  </a:solidFill>
                </a:ln>
                <a:solidFill>
                  <a:srgbClr val="9D360E">
                    <a:lumMod val="60000"/>
                    <a:lumOff val="40000"/>
                  </a:srgbClr>
                </a:solidFill>
                <a:latin typeface="Arial Black" panose="020B0A04020102020204" pitchFamily="34" charset="0"/>
              </a:rPr>
              <a:t>HAVE YOU NOT HEARD</a:t>
            </a:r>
            <a:r>
              <a:rPr lang="en-CA" sz="3200" b="1" i="1" dirty="0">
                <a:ln>
                  <a:solidFill>
                    <a:prstClr val="black"/>
                  </a:solidFill>
                </a:ln>
                <a:solidFill>
                  <a:srgbClr val="9D360E">
                    <a:lumMod val="60000"/>
                    <a:lumOff val="40000"/>
                  </a:srgbClr>
                </a:solidFill>
                <a:latin typeface="Arial Black" panose="020B0A04020102020204" pitchFamily="34" charset="0"/>
              </a:rPr>
              <a:t>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986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8536" y="1395259"/>
            <a:ext cx="4176073" cy="18092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3d extrusionH="57150">
              <a:bevelT h="25400" prst="softRound"/>
            </a:sp3d>
          </a:bodyPr>
          <a:lstStyle/>
          <a:p>
            <a:pPr lvl="0"/>
            <a:r>
              <a:rPr lang="en-CA" sz="2800" b="1" dirty="0" smtClean="0">
                <a:solidFill>
                  <a:srgbClr val="660033"/>
                </a:solidFill>
              </a:rPr>
              <a:t>4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						</a:t>
            </a:r>
            <a:r>
              <a:rPr lang="en-CA" sz="1200" dirty="0" smtClean="0">
                <a:solidFill>
                  <a:schemeClr val="bg1"/>
                </a:solidFill>
              </a:rPr>
              <a:t>(30)</a:t>
            </a:r>
            <a:r>
              <a:rPr lang="en-CA" sz="1200" dirty="0" smtClean="0">
                <a:solidFill>
                  <a:srgbClr val="FF0000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18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5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rgbClr val="660033"/>
                </a:solidFill>
              </a:rPr>
              <a:t> 					 	</a:t>
            </a:r>
            <a:r>
              <a:rPr lang="en-CA" sz="1200" dirty="0" smtClean="0">
                <a:solidFill>
                  <a:schemeClr val="bg1"/>
                </a:solidFill>
              </a:rPr>
              <a:t>(31) 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19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6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rgbClr val="660033"/>
                </a:solidFill>
              </a:rPr>
              <a:t> 					</a:t>
            </a:r>
            <a:r>
              <a:rPr lang="en-CA" sz="2800" b="1" dirty="0">
                <a:solidFill>
                  <a:srgbClr val="660033"/>
                </a:solidFill>
              </a:rPr>
              <a:t> </a:t>
            </a:r>
            <a:r>
              <a:rPr lang="en-CA" sz="2800" b="1" dirty="0" smtClean="0">
                <a:solidFill>
                  <a:srgbClr val="660033"/>
                </a:solidFill>
              </a:rPr>
              <a:t> </a:t>
            </a:r>
            <a:r>
              <a:rPr lang="en-CA" sz="1200" dirty="0" smtClean="0">
                <a:solidFill>
                  <a:schemeClr val="bg1"/>
                </a:solidFill>
              </a:rPr>
              <a:t>(Apr 1)  </a:t>
            </a:r>
            <a:r>
              <a:rPr lang="en-CA" sz="2800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20</a:t>
            </a:r>
          </a:p>
          <a:p>
            <a:r>
              <a:rPr lang="en-CA" sz="2800" b="1" u="sng" dirty="0" smtClean="0">
                <a:solidFill>
                  <a:srgbClr val="0000FF"/>
                </a:solidFill>
              </a:rPr>
              <a:t>7</a:t>
            </a:r>
            <a:r>
              <a:rPr lang="en-CA" sz="28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2800" b="1" u="sng" dirty="0" smtClean="0">
                <a:solidFill>
                  <a:srgbClr val="0000FF"/>
                </a:solidFill>
              </a:rPr>
              <a:t> 					    </a:t>
            </a:r>
            <a:r>
              <a:rPr lang="en-CA" sz="1200" b="1" u="sng" dirty="0" smtClean="0">
                <a:solidFill>
                  <a:srgbClr val="0000FF"/>
                </a:solidFill>
              </a:rPr>
              <a:t> </a:t>
            </a:r>
            <a:r>
              <a:rPr lang="en-CA" sz="1200" u="sng" dirty="0" smtClean="0">
                <a:solidFill>
                  <a:srgbClr val="0000FF"/>
                </a:solidFill>
              </a:rPr>
              <a:t>(2)  </a:t>
            </a:r>
            <a:r>
              <a:rPr lang="en-CA" sz="2800" b="1" u="sng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21</a:t>
            </a:r>
          </a:p>
          <a:p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538" y="103007"/>
            <a:ext cx="4176072" cy="528667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dirty="0" smtClean="0"/>
              <a:t>Lunar Calendar CE 12</a:t>
            </a:r>
            <a:endParaRPr lang="en-CA" sz="3200" dirty="0"/>
          </a:p>
        </p:txBody>
      </p:sp>
      <p:sp>
        <p:nvSpPr>
          <p:cNvPr id="9" name="Rectangle 8"/>
          <p:cNvSpPr/>
          <p:nvPr/>
        </p:nvSpPr>
        <p:spPr>
          <a:xfrm>
            <a:off x="188536" y="826677"/>
            <a:ext cx="4176073" cy="4176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 smtClean="0">
                <a:solidFill>
                  <a:srgbClr val="660033"/>
                </a:solidFill>
              </a:rPr>
              <a:t>WEEK        (Cycles)	  	MONTH</a:t>
            </a:r>
            <a:endParaRPr lang="en-CA" sz="2000" dirty="0">
              <a:solidFill>
                <a:srgbClr val="660033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53006" y="1200256"/>
            <a:ext cx="226503" cy="336313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49211" y="1193782"/>
            <a:ext cx="310393" cy="342787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858969" y="2796931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1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910023" y="3107651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2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61077" y="3348381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effectLst>
            <a:glow rad="2667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3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823964" y="0"/>
            <a:ext cx="368036" cy="327428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51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13877" y="1395259"/>
            <a:ext cx="4110087" cy="30950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3d extrusionH="57150">
              <a:bevelT h="25400" prst="softRound"/>
            </a:sp3d>
          </a:bodyPr>
          <a:lstStyle/>
          <a:p>
            <a:pPr lvl="0"/>
            <a:r>
              <a:rPr lang="en-CA" sz="2800" b="1" dirty="0" smtClean="0">
                <a:solidFill>
                  <a:srgbClr val="660033"/>
                </a:solidFill>
              </a:rPr>
              <a:t>4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rgbClr val="660033"/>
                </a:solidFill>
              </a:rPr>
              <a:t>  </a:t>
            </a:r>
            <a:r>
              <a:rPr lang="en-CA" sz="2800" dirty="0">
                <a:solidFill>
                  <a:prstClr val="black"/>
                </a:solidFill>
              </a:rPr>
              <a:t>	</a:t>
            </a:r>
            <a:r>
              <a:rPr lang="en-CA" sz="2800" dirty="0" smtClean="0">
                <a:solidFill>
                  <a:prstClr val="black"/>
                </a:solidFill>
              </a:rPr>
              <a:t>					</a:t>
            </a:r>
            <a:r>
              <a:rPr lang="en-CA" sz="2800" dirty="0">
                <a:solidFill>
                  <a:prstClr val="black"/>
                </a:solidFill>
              </a:rPr>
              <a:t> </a:t>
            </a:r>
            <a:r>
              <a:rPr lang="en-CA" sz="2800" dirty="0" smtClean="0">
                <a:solidFill>
                  <a:prstClr val="black"/>
                </a:solidFill>
              </a:rPr>
              <a:t>  8</a:t>
            </a:r>
            <a:endParaRPr lang="en-CA" sz="2800" dirty="0">
              <a:solidFill>
                <a:prstClr val="black"/>
              </a:solidFill>
            </a:endParaRPr>
          </a:p>
          <a:p>
            <a:r>
              <a:rPr lang="en-CA" sz="2800" b="1" dirty="0" smtClean="0">
                <a:solidFill>
                  <a:srgbClr val="660033"/>
                </a:solidFill>
              </a:rPr>
              <a:t>5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rgbClr val="660033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 						   9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6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th</a:t>
            </a:r>
            <a:r>
              <a:rPr lang="en-CA" sz="2800" b="1" dirty="0" smtClean="0">
                <a:solidFill>
                  <a:srgbClr val="660033"/>
                </a:solidFill>
              </a:rPr>
              <a:t> </a:t>
            </a:r>
            <a:r>
              <a:rPr lang="en-CA" sz="2800" b="1" dirty="0" smtClean="0">
                <a:solidFill>
                  <a:schemeClr val="bg1"/>
                </a:solidFill>
              </a:rPr>
              <a:t> 						</a:t>
            </a:r>
            <a:r>
              <a:rPr lang="en-CA" sz="2800" b="1" dirty="0">
                <a:solidFill>
                  <a:schemeClr val="bg1"/>
                </a:solidFill>
              </a:rPr>
              <a:t> </a:t>
            </a:r>
            <a:r>
              <a:rPr lang="en-CA" sz="2800" b="1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10</a:t>
            </a:r>
            <a:br>
              <a:rPr lang="en-CA" sz="2800" dirty="0" smtClean="0">
                <a:solidFill>
                  <a:schemeClr val="bg1"/>
                </a:solidFill>
              </a:rPr>
            </a:br>
            <a:r>
              <a:rPr lang="en-CA" sz="2800" b="1" u="sng" dirty="0" smtClean="0">
                <a:solidFill>
                  <a:srgbClr val="0000FF"/>
                </a:solidFill>
              </a:rPr>
              <a:t>7</a:t>
            </a:r>
            <a:r>
              <a:rPr lang="en-CA" sz="2800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sz="2800" b="1" u="sng" dirty="0" smtClean="0">
                <a:solidFill>
                  <a:srgbClr val="0000FF"/>
                </a:solidFill>
              </a:rPr>
              <a:t>  </a:t>
            </a:r>
            <a:r>
              <a:rPr lang="en-CA" sz="2800" u="sng" dirty="0" smtClean="0">
                <a:solidFill>
                  <a:srgbClr val="0000FF"/>
                </a:solidFill>
              </a:rPr>
              <a:t>						  11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1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st</a:t>
            </a:r>
            <a:r>
              <a:rPr lang="en-CA" sz="2800" b="1" dirty="0" smtClean="0">
                <a:solidFill>
                  <a:srgbClr val="660033"/>
                </a:solidFill>
              </a:rPr>
              <a:t>  						  </a:t>
            </a:r>
            <a:r>
              <a:rPr lang="en-CA" sz="2800" dirty="0" smtClean="0">
                <a:solidFill>
                  <a:schemeClr val="bg1"/>
                </a:solidFill>
              </a:rPr>
              <a:t>12</a:t>
            </a:r>
          </a:p>
          <a:p>
            <a:r>
              <a:rPr lang="en-CA" sz="2800" b="1" dirty="0" smtClean="0">
                <a:solidFill>
                  <a:srgbClr val="660033"/>
                </a:solidFill>
              </a:rPr>
              <a:t>2</a:t>
            </a:r>
            <a:r>
              <a:rPr lang="en-CA" sz="2800" b="1" baseline="30000" dirty="0" smtClean="0">
                <a:solidFill>
                  <a:srgbClr val="660033"/>
                </a:solidFill>
              </a:rPr>
              <a:t>nd</a:t>
            </a:r>
            <a:r>
              <a:rPr lang="en-CA" sz="2800" b="1" dirty="0" smtClean="0">
                <a:solidFill>
                  <a:srgbClr val="660033"/>
                </a:solidFill>
              </a:rPr>
              <a:t>  						  </a:t>
            </a:r>
            <a:r>
              <a:rPr lang="en-CA" sz="2800" dirty="0" smtClean="0">
                <a:solidFill>
                  <a:schemeClr val="bg1"/>
                </a:solidFill>
              </a:rPr>
              <a:t>13</a:t>
            </a:r>
          </a:p>
          <a:p>
            <a:r>
              <a:rPr lang="en-CA" sz="2800" b="1" dirty="0" smtClean="0">
                <a:solidFill>
                  <a:srgbClr val="660033"/>
                </a:solidFill>
                <a:effectLst>
                  <a:glow rad="330200">
                    <a:srgbClr val="FFFF00"/>
                  </a:glow>
                </a:effectLst>
              </a:rPr>
              <a:t>3</a:t>
            </a:r>
            <a:r>
              <a:rPr lang="en-CA" sz="2800" b="1" baseline="30000" dirty="0" smtClean="0">
                <a:solidFill>
                  <a:srgbClr val="660033"/>
                </a:solidFill>
                <a:effectLst>
                  <a:glow rad="330200">
                    <a:srgbClr val="FFFF00"/>
                  </a:glow>
                </a:effectLst>
              </a:rPr>
              <a:t>rd</a:t>
            </a:r>
            <a:r>
              <a:rPr lang="en-CA" sz="2800" b="1" dirty="0" smtClean="0">
                <a:solidFill>
                  <a:srgbClr val="660033"/>
                </a:solidFill>
                <a:effectLst>
                  <a:glow rad="330200">
                    <a:srgbClr val="FFFF00"/>
                  </a:glow>
                </a:effectLst>
              </a:rPr>
              <a:t> </a:t>
            </a:r>
            <a:r>
              <a:rPr lang="en-CA" sz="2800" b="1" dirty="0" smtClean="0">
                <a:solidFill>
                  <a:srgbClr val="0000FF"/>
                </a:solidFill>
                <a:effectLst>
                  <a:glow rad="330200">
                    <a:srgbClr val="FFFF00"/>
                  </a:glow>
                </a:effectLst>
              </a:rPr>
              <a:t> 					</a:t>
            </a:r>
            <a:r>
              <a:rPr lang="en-CA" sz="2800" b="1" dirty="0" smtClean="0">
                <a:solidFill>
                  <a:schemeClr val="bg1"/>
                </a:solidFill>
                <a:effectLst/>
              </a:rPr>
              <a:t>      </a:t>
            </a:r>
            <a:r>
              <a:rPr lang="en-CA" sz="2800" b="1" dirty="0" smtClean="0">
                <a:solidFill>
                  <a:schemeClr val="bg1"/>
                </a:solidFill>
                <a:effectLst>
                  <a:glow rad="330200">
                    <a:srgbClr val="FFFF00"/>
                  </a:glow>
                </a:effectLst>
              </a:rPr>
              <a:t>14</a:t>
            </a:r>
          </a:p>
          <a:p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6096000" y="527733"/>
            <a:ext cx="5974081" cy="697426"/>
          </a:xfrm>
          <a:prstGeom prst="wedgeRoundRectCallout">
            <a:avLst>
              <a:gd name="adj1" fmla="val 12006"/>
              <a:gd name="adj2" fmla="val 362761"/>
              <a:gd name="adj3" fmla="val 16667"/>
            </a:avLst>
          </a:prstGeom>
          <a:solidFill>
            <a:srgbClr val="FFC000">
              <a:lumMod val="60000"/>
              <a:lumOff val="40000"/>
            </a:srgbClr>
          </a:solidFill>
          <a:ln w="57150" cap="flat" cmpd="sng" algn="ctr">
            <a:solidFill>
              <a:srgbClr val="0000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extrusionH="57150">
              <a:bevelT h="25400" prst="softRound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Torah’s</a:t>
            </a:r>
            <a:r>
              <a:rPr kumimoji="0" lang="en-CA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Covenant </a:t>
            </a:r>
            <a:r>
              <a:rPr kumimoji="0" lang="en-CA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Calendar</a:t>
            </a:r>
            <a:endParaRPr kumimoji="0" lang="en-CA" sz="4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449392" y="103007"/>
            <a:ext cx="1550192" cy="2415655"/>
          </a:xfrm>
          <a:prstGeom prst="wedgeRoundRectCallout">
            <a:avLst>
              <a:gd name="adj1" fmla="val -59248"/>
              <a:gd name="adj2" fmla="val 65377"/>
              <a:gd name="adj3" fmla="val 16667"/>
            </a:avLst>
          </a:prstGeom>
          <a:solidFill>
            <a:srgbClr val="660033"/>
          </a:solidFill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/>
              <a:t>Final cycle of the </a:t>
            </a:r>
            <a:r>
              <a:rPr lang="en-CA" sz="2400" b="1" u="sng" dirty="0" smtClean="0">
                <a:solidFill>
                  <a:srgbClr val="FF33CC"/>
                </a:solidFill>
                <a:latin typeface="Arial Black" panose="020B0A04020102020204" pitchFamily="34" charset="0"/>
              </a:rPr>
              <a:t>Lunar</a:t>
            </a:r>
            <a:r>
              <a:rPr lang="en-CA" sz="2400" b="1" u="sng" dirty="0" smtClean="0">
                <a:solidFill>
                  <a:srgbClr val="FF33CC"/>
                </a:solidFill>
              </a:rPr>
              <a:t> </a:t>
            </a:r>
            <a:r>
              <a:rPr lang="en-CA" sz="2400" b="1" dirty="0" smtClean="0"/>
              <a:t>U/B</a:t>
            </a:r>
            <a:br>
              <a:rPr lang="en-CA" sz="2400" b="1" dirty="0" smtClean="0"/>
            </a:br>
            <a:r>
              <a:rPr lang="en-CA" sz="2400" b="1" dirty="0" smtClean="0"/>
              <a:t>Festival</a:t>
            </a:r>
            <a:endParaRPr lang="en-CA" sz="2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27025" y="3126829"/>
            <a:ext cx="3486852" cy="1090944"/>
          </a:xfrm>
          <a:prstGeom prst="line">
            <a:avLst/>
          </a:prstGeom>
          <a:ln w="76200">
            <a:solidFill>
              <a:srgbClr val="FF33CC"/>
            </a:solidFill>
            <a:prstDash val="sysDash"/>
            <a:headEnd type="none" w="med" len="med"/>
            <a:tailEnd type="arrow" w="med" len="med"/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rved Up Arrow 9"/>
          <p:cNvSpPr/>
          <p:nvPr/>
        </p:nvSpPr>
        <p:spPr>
          <a:xfrm>
            <a:off x="7921691" y="4490283"/>
            <a:ext cx="3827020" cy="452420"/>
          </a:xfrm>
          <a:prstGeom prst="curvedUpArrow">
            <a:avLst>
              <a:gd name="adj1" fmla="val 41459"/>
              <a:gd name="adj2" fmla="val 146218"/>
              <a:gd name="adj3" fmla="val 47260"/>
            </a:avLst>
          </a:prstGeom>
          <a:solidFill>
            <a:srgbClr val="0000FF"/>
          </a:solidFill>
          <a:ln w="28575">
            <a:solidFill>
              <a:srgbClr val="FF0000"/>
            </a:solidFill>
          </a:ln>
          <a:effectLst>
            <a:glow rad="127000">
              <a:srgbClr val="00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29104" y="3575883"/>
            <a:ext cx="2668387" cy="914400"/>
          </a:xfrm>
          <a:prstGeom prst="rect">
            <a:avLst/>
          </a:prstGeom>
          <a:solidFill>
            <a:schemeClr val="bg1"/>
          </a:solidFill>
          <a:ln w="76200"/>
          <a:effectLst>
            <a:glow rad="127000">
              <a:srgbClr val="00FFCC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800" b="1" i="1" dirty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1">
                      <a:lumMod val="20000"/>
                      <a:lumOff val="8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Passover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8536" y="3348381"/>
            <a:ext cx="4670433" cy="3426196"/>
          </a:xfrm>
          <a:prstGeom prst="roundRect">
            <a:avLst/>
          </a:prstGeom>
          <a:ln w="76200">
            <a:solidFill>
              <a:srgbClr val="660033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rgbClr val="0000FF"/>
                </a:solidFill>
              </a:rPr>
              <a:t>Yahusha</a:t>
            </a:r>
            <a:r>
              <a:rPr lang="en-CA" sz="2400" dirty="0" smtClean="0">
                <a:solidFill>
                  <a:srgbClr val="00FFCC"/>
                </a:solidFill>
              </a:rPr>
              <a:t> had the experience of observing the </a:t>
            </a:r>
            <a:r>
              <a:rPr lang="en-CA" sz="2400" dirty="0" smtClean="0">
                <a:solidFill>
                  <a:srgbClr val="0000FF"/>
                </a:solidFill>
              </a:rPr>
              <a:t>Feasts of Yahuah</a:t>
            </a:r>
            <a:r>
              <a:rPr lang="en-CA" sz="2400" dirty="0" smtClean="0">
                <a:solidFill>
                  <a:srgbClr val="00FFCC"/>
                </a:solidFill>
              </a:rPr>
              <a:t> on a </a:t>
            </a:r>
            <a:r>
              <a:rPr lang="en-CA" sz="2400" u="sng" dirty="0" smtClean="0">
                <a:solidFill>
                  <a:srgbClr val="00FFCC"/>
                </a:solidFill>
              </a:rPr>
              <a:t>different calendar</a:t>
            </a:r>
            <a:r>
              <a:rPr lang="en-CA" sz="2400" dirty="0" smtClean="0">
                <a:solidFill>
                  <a:srgbClr val="00FFCC"/>
                </a:solidFill>
              </a:rPr>
              <a:t> than the Jews in His early years.  Later </a:t>
            </a:r>
            <a:r>
              <a:rPr lang="en-CA" sz="2400" dirty="0">
                <a:solidFill>
                  <a:srgbClr val="00FFCC"/>
                </a:solidFill>
              </a:rPr>
              <a:t>i</a:t>
            </a:r>
            <a:r>
              <a:rPr lang="en-CA" sz="2400" dirty="0" smtClean="0">
                <a:solidFill>
                  <a:srgbClr val="00FFCC"/>
                </a:solidFill>
              </a:rPr>
              <a:t>n </a:t>
            </a:r>
            <a:r>
              <a:rPr lang="en-CA" sz="2400" dirty="0" smtClean="0">
                <a:solidFill>
                  <a:srgbClr val="002060"/>
                </a:solidFill>
              </a:rPr>
              <a:t>John 7:19,</a:t>
            </a:r>
            <a:r>
              <a:rPr lang="en-CA" sz="2400" dirty="0" smtClean="0">
                <a:solidFill>
                  <a:srgbClr val="00FFCC"/>
                </a:solidFill>
              </a:rPr>
              <a:t> </a:t>
            </a:r>
            <a:r>
              <a:rPr lang="en-CA" sz="2000" dirty="0" smtClean="0">
                <a:solidFill>
                  <a:srgbClr val="002060"/>
                </a:solidFill>
              </a:rPr>
              <a:t>{with this experience in mind},</a:t>
            </a:r>
            <a:r>
              <a:rPr lang="en-CA" sz="2000" dirty="0" smtClean="0">
                <a:solidFill>
                  <a:srgbClr val="00FFCC"/>
                </a:solidFill>
              </a:rPr>
              <a:t> </a:t>
            </a:r>
            <a:r>
              <a:rPr lang="en-CA" sz="2400" dirty="0" smtClean="0">
                <a:solidFill>
                  <a:srgbClr val="00FFCC"/>
                </a:solidFill>
              </a:rPr>
              <a:t>is it any wonder that </a:t>
            </a:r>
            <a:r>
              <a:rPr lang="en-CA" sz="2400" dirty="0" smtClean="0">
                <a:solidFill>
                  <a:srgbClr val="0000FF"/>
                </a:solidFill>
              </a:rPr>
              <a:t>Yahusha, </a:t>
            </a:r>
            <a:r>
              <a:rPr lang="en-CA" sz="2400" dirty="0" smtClean="0">
                <a:solidFill>
                  <a:srgbClr val="00FFCC"/>
                </a:solidFill>
              </a:rPr>
              <a:t>upon the calendar topic, declared - </a:t>
            </a:r>
            <a:endParaRPr lang="en-CA" sz="2400" dirty="0">
              <a:solidFill>
                <a:srgbClr val="00FFCC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40411" y="5098451"/>
            <a:ext cx="6929670" cy="1676126"/>
          </a:xfrm>
          <a:prstGeom prst="roundRect">
            <a:avLst/>
          </a:prstGeom>
          <a:ln w="76200">
            <a:solidFill>
              <a:srgbClr val="6600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4800" dirty="0" smtClean="0"/>
              <a:t>… </a:t>
            </a:r>
            <a:r>
              <a:rPr lang="en-CA" sz="4800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effectLst>
                  <a:glow rad="127000">
                    <a:srgbClr val="00FFCC"/>
                  </a:glow>
                </a:effectLst>
                <a:latin typeface="Comic Sans MS" panose="030F0702030302020204" pitchFamily="66" charset="0"/>
              </a:rPr>
              <a:t>Yet </a:t>
            </a:r>
            <a:r>
              <a:rPr lang="en-CA" sz="4800" u="sng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effectLst>
                  <a:glow rad="127000">
                    <a:srgbClr val="00FFCC"/>
                  </a:glow>
                </a:effectLst>
                <a:latin typeface="Comic Sans MS" panose="030F0702030302020204" pitchFamily="66" charset="0"/>
              </a:rPr>
              <a:t>NOT ONE of </a:t>
            </a:r>
            <a:r>
              <a:rPr lang="en-CA" sz="4800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effectLst>
                  <a:glow rad="127000">
                    <a:srgbClr val="00FFCC"/>
                  </a:glow>
                </a:effectLst>
                <a:latin typeface="Comic Sans MS" panose="030F0702030302020204" pitchFamily="66" charset="0"/>
              </a:rPr>
              <a:t>y</a:t>
            </a:r>
            <a:r>
              <a:rPr lang="en-CA" sz="4800" u="sng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effectLst>
                  <a:glow rad="127000">
                    <a:srgbClr val="00FFCC"/>
                  </a:glow>
                </a:effectLst>
                <a:latin typeface="Comic Sans MS" panose="030F0702030302020204" pitchFamily="66" charset="0"/>
              </a:rPr>
              <a:t>ou</a:t>
            </a:r>
            <a:r>
              <a:rPr lang="en-CA" sz="4800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effectLst>
                  <a:glow rad="127000">
                    <a:srgbClr val="00FFCC"/>
                  </a:glow>
                </a:effectLst>
                <a:latin typeface="Comic Sans MS" panose="030F0702030302020204" pitchFamily="66" charset="0"/>
              </a:rPr>
              <a:t> does the Torah! </a:t>
            </a:r>
            <a:r>
              <a:rPr lang="en-CA" sz="4800" dirty="0" smtClean="0"/>
              <a:t>… </a:t>
            </a:r>
            <a:r>
              <a:rPr lang="en-CA" sz="1200" b="1" dirty="0" smtClean="0">
                <a:solidFill>
                  <a:srgbClr val="002060"/>
                </a:solidFill>
              </a:rPr>
              <a:t>John 7:19</a:t>
            </a:r>
            <a:endParaRPr lang="en-CA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repeatCount="4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5" grpId="0" animBg="1"/>
      <p:bldP spid="10" grpId="0" animBg="1"/>
      <p:bldP spid="12" grpId="0" animBg="1"/>
      <p:bldP spid="6" grpId="0" animBg="1"/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4370215" y="556239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1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729490" y="1032036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2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150543" y="1519161"/>
            <a:ext cx="565608" cy="481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effectLst>
            <a:glow rad="2667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3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823964" y="0"/>
            <a:ext cx="368036" cy="327428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52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27157" y="1202724"/>
            <a:ext cx="3446673" cy="1243914"/>
          </a:xfrm>
          <a:prstGeom prst="line">
            <a:avLst/>
          </a:prstGeom>
          <a:ln w="76200">
            <a:solidFill>
              <a:srgbClr val="FF33CC"/>
            </a:solidFill>
            <a:prstDash val="sysDash"/>
            <a:headEnd type="none" w="med" len="med"/>
            <a:tailEnd type="arrow" w="med" len="med"/>
          </a:ln>
          <a:effectLst>
            <a:glow rad="101600">
              <a:srgbClr val="00FF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36375" y="3021543"/>
            <a:ext cx="6713838" cy="3558532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76200">
            <a:solidFill>
              <a:srgbClr val="660033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000" u="sng" dirty="0" smtClean="0">
                <a:solidFill>
                  <a:srgbClr val="C00000"/>
                </a:solidFill>
              </a:rPr>
              <a:t>From</a:t>
            </a:r>
            <a:r>
              <a:rPr lang="en-CA" sz="4000" dirty="0" smtClean="0">
                <a:solidFill>
                  <a:srgbClr val="C00000"/>
                </a:solidFill>
              </a:rPr>
              <a:t> </a:t>
            </a:r>
            <a:r>
              <a:rPr lang="en-CA" sz="4000" b="1" i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whom</a:t>
            </a:r>
            <a:r>
              <a:rPr lang="en-CA" sz="4000" dirty="0" smtClean="0">
                <a:solidFill>
                  <a:srgbClr val="C00000"/>
                </a:solidFill>
              </a:rPr>
              <a:t> </a:t>
            </a:r>
            <a:r>
              <a:rPr lang="en-CA" sz="4000" u="sng" dirty="0" smtClean="0">
                <a:solidFill>
                  <a:srgbClr val="C00000"/>
                </a:solidFill>
              </a:rPr>
              <a:t>do you glean your instruction</a:t>
            </a:r>
            <a:r>
              <a:rPr lang="en-CA" sz="4000" dirty="0" smtClean="0">
                <a:solidFill>
                  <a:srgbClr val="C00000"/>
                </a:solidFill>
              </a:rPr>
              <a:t> - </a:t>
            </a:r>
          </a:p>
          <a:p>
            <a:pPr algn="ctr"/>
            <a:r>
              <a:rPr lang="en-CA" sz="4000" i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The Rabbi’s …??</a:t>
            </a:r>
            <a:endParaRPr lang="en-CA" sz="4000" i="1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CA" sz="4000" dirty="0" smtClean="0">
                <a:solidFill>
                  <a:schemeClr val="bg1"/>
                </a:solidFill>
              </a:rPr>
              <a:t>Or…</a:t>
            </a:r>
          </a:p>
          <a:p>
            <a:pPr algn="ctr"/>
            <a:r>
              <a:rPr lang="en-CA" sz="4000" dirty="0" smtClean="0">
                <a:ln w="28575">
                  <a:solidFill>
                    <a:srgbClr val="00FF00"/>
                  </a:solidFill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The Scriptures?</a:t>
            </a:r>
            <a:endParaRPr lang="en-CA" sz="4000" dirty="0">
              <a:ln w="28575">
                <a:solidFill>
                  <a:srgbClr val="00FF00"/>
                </a:solidFill>
              </a:ln>
              <a:solidFill>
                <a:srgbClr val="00FFCC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7852124" y="327429"/>
            <a:ext cx="4238276" cy="6252646"/>
          </a:xfrm>
          <a:prstGeom prst="horizontalScroll">
            <a:avLst/>
          </a:prstGeom>
          <a:solidFill>
            <a:srgbClr val="0000FF"/>
          </a:solidFill>
          <a:ln w="38100">
            <a:solidFill>
              <a:srgbClr val="00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6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9" t="26803" r="41504" b="22857"/>
          <a:stretch/>
        </p:blipFill>
        <p:spPr>
          <a:xfrm>
            <a:off x="437976" y="79104"/>
            <a:ext cx="1845336" cy="2557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Oval 13"/>
          <p:cNvSpPr/>
          <p:nvPr/>
        </p:nvSpPr>
        <p:spPr>
          <a:xfrm>
            <a:off x="1763308" y="327428"/>
            <a:ext cx="2034746" cy="18903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800" b="1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</a:rPr>
              <a:t>?</a:t>
            </a:r>
            <a:endParaRPr lang="en-CA" sz="10800" b="1" dirty="0">
              <a:ln>
                <a:solidFill>
                  <a:srgbClr val="0000FF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0240" y="1051704"/>
            <a:ext cx="3901440" cy="45813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dirty="0" smtClean="0">
                <a:ln w="1905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Yahuah’s </a:t>
            </a:r>
            <a:br>
              <a:rPr lang="en-US" sz="5000" b="1" dirty="0" smtClean="0">
                <a:ln w="1905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5000" b="1" dirty="0" smtClean="0">
                <a:ln w="1905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Word –</a:t>
            </a:r>
            <a:br>
              <a:rPr lang="en-US" sz="5000" b="1" dirty="0" smtClean="0">
                <a:ln w="1905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5000" b="1" dirty="0" err="1">
                <a:ln w="1905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R</a:t>
            </a:r>
            <a:r>
              <a:rPr lang="en-US" sz="5000" b="1" dirty="0" err="1" smtClean="0">
                <a:ln w="1905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uach</a:t>
            </a:r>
            <a:r>
              <a:rPr lang="en-US" sz="5000" b="1" dirty="0" smtClean="0">
                <a:ln w="1905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/>
            </a:r>
            <a:br>
              <a:rPr lang="en-US" sz="5000" b="1" dirty="0" smtClean="0">
                <a:ln w="1905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5000" b="1" dirty="0" smtClean="0">
                <a:ln w="1905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ha Qodesh</a:t>
            </a:r>
            <a:endParaRPr lang="en-US" sz="5000" b="1" dirty="0">
              <a:ln w="1905"/>
              <a:solidFill>
                <a:schemeClr val="accent4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43975" y="6088559"/>
            <a:ext cx="24193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softRound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dwardian Script ITC" pitchFamily="66" charset="0"/>
              </a:rPr>
              <a:t>The End</a:t>
            </a:r>
            <a:endParaRPr lang="en-US" sz="4400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52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>
                <a:alpha val="23000"/>
              </a:srgbClr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  <a:alpha val="29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3006" y="310393"/>
            <a:ext cx="11266414" cy="62246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FF00">
                  <a:lumMod val="50000"/>
                  <a:alpha val="26000"/>
                </a:srgbClr>
              </a:gs>
              <a:gs pos="53000">
                <a:schemeClr val="accent1">
                  <a:lumMod val="40000"/>
                  <a:lumOff val="60000"/>
                </a:schemeClr>
              </a:gs>
              <a:gs pos="84000">
                <a:schemeClr val="accent5">
                  <a:lumMod val="20000"/>
                  <a:lumOff val="80000"/>
                  <a:alpha val="36000"/>
                </a:schemeClr>
              </a:gs>
            </a:gsLst>
            <a:lin ang="16200000" scaled="1"/>
            <a:tileRect/>
          </a:gradFill>
          <a:ln w="76200">
            <a:solidFill>
              <a:srgbClr val="660033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3d extrusionH="57150">
              <a:bevelT w="82550" h="38100" prst="coolSlant"/>
            </a:sp3d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6600" i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Questions?</a:t>
            </a:r>
          </a:p>
          <a:p>
            <a:pPr lvl="0" algn="ctr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Please send your comments or questions to</a:t>
            </a:r>
            <a:b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</a:b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pPr lvl="0" algn="ctr"/>
            <a:r>
              <a:rPr lang="en-US" sz="3500" b="1" dirty="0" smtClean="0">
                <a:ln w="11430">
                  <a:solidFill>
                    <a:srgbClr val="002060"/>
                  </a:solidFill>
                </a:ln>
                <a:solidFill>
                  <a:srgbClr val="778F9F">
                    <a:lumMod val="75000"/>
                  </a:srgbClr>
                </a:solidFill>
                <a:effectLst>
                  <a:glow rad="127000">
                    <a:srgbClr val="A3E7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Timothy </a:t>
            </a:r>
            <a:r>
              <a:rPr lang="en-US" sz="3500" b="1" dirty="0">
                <a:ln w="11430">
                  <a:solidFill>
                    <a:srgbClr val="002060"/>
                  </a:solidFill>
                </a:ln>
                <a:solidFill>
                  <a:srgbClr val="778F9F">
                    <a:lumMod val="75000"/>
                  </a:srgbClr>
                </a:solidFill>
                <a:effectLst>
                  <a:glow rad="127000">
                    <a:srgbClr val="A3E7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Astleford  </a:t>
            </a:r>
            <a:r>
              <a:rPr lang="en-US" sz="40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rgbClr val="E4D9B2">
                        <a:tint val="70000"/>
                        <a:satMod val="245000"/>
                      </a:srgbClr>
                    </a:gs>
                    <a:gs pos="75000">
                      <a:srgbClr val="E4D9B2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D9B2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or</a:t>
            </a:r>
            <a:r>
              <a:rPr lang="en-US" sz="35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rgbClr val="E4D9B2">
                        <a:tint val="70000"/>
                        <a:satMod val="245000"/>
                      </a:srgbClr>
                    </a:gs>
                    <a:gs pos="75000">
                      <a:srgbClr val="E4D9B2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D9B2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en-US" sz="3500" b="1" dirty="0">
                <a:ln w="11430">
                  <a:solidFill>
                    <a:srgbClr val="B83D68"/>
                  </a:solidFill>
                </a:ln>
                <a:solidFill>
                  <a:srgbClr val="FF0066"/>
                </a:solidFill>
                <a:effectLst>
                  <a:glow rad="127000">
                    <a:srgbClr val="FFDB82">
                      <a:alpha val="9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Charlene </a:t>
            </a:r>
            <a:r>
              <a:rPr lang="en-US" sz="3500" b="1" dirty="0" err="1">
                <a:ln w="11430">
                  <a:solidFill>
                    <a:srgbClr val="B83D68"/>
                  </a:solidFill>
                </a:ln>
                <a:solidFill>
                  <a:srgbClr val="FF0066"/>
                </a:solidFill>
                <a:effectLst>
                  <a:glow rad="127000">
                    <a:srgbClr val="FFDB82">
                      <a:alpha val="9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Fortsch</a:t>
            </a:r>
            <a:endParaRPr lang="en-US" sz="3500" b="1" dirty="0">
              <a:ln w="11430">
                <a:solidFill>
                  <a:srgbClr val="002060"/>
                </a:solidFill>
              </a:ln>
              <a:solidFill>
                <a:srgbClr val="FF0066"/>
              </a:solidFill>
              <a:effectLst>
                <a:glow rad="127000">
                  <a:srgbClr val="FFDB82">
                    <a:alpha val="9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802485" y="53424"/>
            <a:ext cx="355312" cy="366446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53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62211" y="3994883"/>
            <a:ext cx="5480613" cy="523220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chemeClr val="bg2">
                      <a:lumMod val="75000"/>
                    </a:schemeClr>
                  </a:glow>
                </a:effectLst>
                <a:latin typeface="Segoe Print" pitchFamily="2" charset="0"/>
                <a:hlinkClick r:id="rId2"/>
              </a:rPr>
              <a:t>tim@studythecalendar.com</a:t>
            </a:r>
            <a:r>
              <a:rPr lang="en-US" sz="2800" b="1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rgbClr val="E4D9B2">
                        <a:tint val="70000"/>
                        <a:satMod val="245000"/>
                      </a:srgbClr>
                    </a:gs>
                    <a:gs pos="75000">
                      <a:srgbClr val="E4D9B2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D9B2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glow rad="127000">
                    <a:schemeClr val="bg2">
                      <a:lumMod val="75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b="1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rgbClr val="E4D9B2">
                        <a:tint val="70000"/>
                        <a:satMod val="245000"/>
                      </a:srgbClr>
                    </a:gs>
                    <a:gs pos="75000">
                      <a:srgbClr val="E4D9B2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D9B2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glow rad="127000">
                    <a:srgbClr val="A3E7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 </a:t>
            </a:r>
            <a:endParaRPr lang="en-US" b="1" dirty="0">
              <a:ln w="11430">
                <a:solidFill>
                  <a:srgbClr val="0070C0"/>
                </a:solidFill>
              </a:ln>
              <a:solidFill>
                <a:srgbClr val="00B0F0"/>
              </a:solidFill>
              <a:effectLst>
                <a:glow rad="127000">
                  <a:srgbClr val="A3E7FF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1211" y="4772433"/>
            <a:ext cx="6172200" cy="646331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effectLst>
                  <a:glow rad="127000">
                    <a:schemeClr val="accent4">
                      <a:lumMod val="50000"/>
                      <a:alpha val="83000"/>
                    </a:schemeClr>
                  </a:glow>
                </a:effectLst>
                <a:latin typeface="Segoe Print" pitchFamily="2" charset="0"/>
                <a:hlinkClick r:id="rId3"/>
              </a:rPr>
              <a:t>charlene@studythecalendar.com</a:t>
            </a:r>
            <a:r>
              <a:rPr lang="en-US" sz="3600" dirty="0" smtClean="0">
                <a:solidFill>
                  <a:prstClr val="white"/>
                </a:solidFill>
                <a:effectLst>
                  <a:glow rad="127000">
                    <a:schemeClr val="accent4">
                      <a:lumMod val="50000"/>
                      <a:alpha val="83000"/>
                    </a:schemeClr>
                  </a:glow>
                </a:effectLst>
                <a:latin typeface="Segoe Print" pitchFamily="2" charset="0"/>
              </a:rPr>
              <a:t> </a:t>
            </a:r>
            <a:r>
              <a:rPr lang="en-US" sz="2400" b="1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rgbClr val="E4D9B2">
                        <a:tint val="70000"/>
                        <a:satMod val="245000"/>
                      </a:srgbClr>
                    </a:gs>
                    <a:gs pos="75000">
                      <a:srgbClr val="E4D9B2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D9B2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glow rad="127000">
                    <a:schemeClr val="accent4">
                      <a:lumMod val="50000"/>
                      <a:alpha val="83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endParaRPr lang="en-US" sz="2400" b="1" dirty="0">
              <a:ln w="11430">
                <a:solidFill>
                  <a:srgbClr val="0070C0"/>
                </a:solidFill>
              </a:ln>
              <a:solidFill>
                <a:srgbClr val="00B0F0"/>
              </a:solidFill>
              <a:effectLst>
                <a:glow rad="127000">
                  <a:schemeClr val="accent4">
                    <a:lumMod val="50000"/>
                    <a:alpha val="83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6" name="Picture 4" descr="C:\Users\Rae\Desktop\Art on Desktop\white man clip art\3d white people\3d contact us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8" y="0"/>
            <a:ext cx="2449934" cy="2449933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C:\Users\Rae\Desktop\Art on Desktop\white man clip art\3d white people\png\ques mark man 2 png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721" y="310393"/>
            <a:ext cx="2218720" cy="26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57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FF0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521" y="501977"/>
            <a:ext cx="11660957" cy="5854045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rmAutofit/>
            <a:sp3d extrusionH="57150">
              <a:bevelT w="38100" h="38100"/>
            </a:sp3d>
          </a:bodyPr>
          <a:lstStyle/>
          <a:p>
            <a:r>
              <a:rPr lang="en-CA" sz="3200" dirty="0" smtClean="0">
                <a:solidFill>
                  <a:schemeClr val="bg1"/>
                </a:solidFill>
              </a:rPr>
              <a:t>At 12 years of age, a </a:t>
            </a:r>
            <a:r>
              <a:rPr lang="en-CA" sz="3200" dirty="0" smtClean="0">
                <a:solidFill>
                  <a:srgbClr val="0000FF"/>
                </a:solidFill>
              </a:rPr>
              <a:t>Divinely </a:t>
            </a:r>
            <a:r>
              <a:rPr lang="en-CA" sz="3200" dirty="0" smtClean="0">
                <a:solidFill>
                  <a:schemeClr val="bg1"/>
                </a:solidFill>
              </a:rPr>
              <a:t>controlled </a:t>
            </a:r>
            <a:br>
              <a:rPr lang="en-CA" sz="3200" dirty="0" smtClean="0">
                <a:solidFill>
                  <a:schemeClr val="bg1"/>
                </a:solidFill>
              </a:rPr>
            </a:br>
            <a:r>
              <a:rPr lang="en-CA" sz="3200" dirty="0" smtClean="0">
                <a:solidFill>
                  <a:schemeClr val="bg1"/>
                </a:solidFill>
              </a:rPr>
              <a:t>    event, caused</a:t>
            </a:r>
            <a:r>
              <a:rPr lang="en-CA" sz="3200" dirty="0" smtClean="0">
                <a:solidFill>
                  <a:srgbClr val="0000FF"/>
                </a:solidFill>
              </a:rPr>
              <a:t> Yahusha </a:t>
            </a:r>
            <a:r>
              <a:rPr lang="en-CA" sz="3200" dirty="0" smtClean="0">
                <a:solidFill>
                  <a:schemeClr val="bg1"/>
                </a:solidFill>
              </a:rPr>
              <a:t>to be speaking </a:t>
            </a:r>
            <a:br>
              <a:rPr lang="en-CA" sz="3200" dirty="0" smtClean="0">
                <a:solidFill>
                  <a:schemeClr val="bg1"/>
                </a:solidFill>
              </a:rPr>
            </a:br>
            <a:r>
              <a:rPr lang="en-CA" sz="3200" dirty="0" smtClean="0">
                <a:solidFill>
                  <a:schemeClr val="bg1"/>
                </a:solidFill>
              </a:rPr>
              <a:t>    with the clergy in the Tabernacle </a:t>
            </a:r>
            <a:r>
              <a:rPr lang="en-CA" sz="3200" u="sng" dirty="0" smtClean="0">
                <a:solidFill>
                  <a:schemeClr val="bg1"/>
                </a:solidFill>
              </a:rPr>
              <a:t>on </a:t>
            </a:r>
            <a:br>
              <a:rPr lang="en-CA" sz="3200" u="sng" dirty="0" smtClean="0">
                <a:solidFill>
                  <a:schemeClr val="bg1"/>
                </a:solidFill>
              </a:rPr>
            </a:br>
            <a:r>
              <a:rPr lang="en-CA" sz="3200" dirty="0" smtClean="0">
                <a:solidFill>
                  <a:schemeClr val="bg1"/>
                </a:solidFill>
              </a:rPr>
              <a:t>    </a:t>
            </a:r>
            <a:r>
              <a:rPr lang="en-CA" sz="3200" u="sng" dirty="0" smtClean="0">
                <a:solidFill>
                  <a:schemeClr val="bg1"/>
                </a:solidFill>
              </a:rPr>
              <a:t>the 3</a:t>
            </a:r>
            <a:r>
              <a:rPr lang="en-CA" sz="3200" u="sng" baseline="30000" dirty="0" smtClean="0">
                <a:solidFill>
                  <a:schemeClr val="bg1"/>
                </a:solidFill>
              </a:rPr>
              <a:t>rd</a:t>
            </a:r>
            <a:r>
              <a:rPr lang="en-CA" sz="3200" u="sng" dirty="0" smtClean="0">
                <a:solidFill>
                  <a:schemeClr val="bg1"/>
                </a:solidFill>
              </a:rPr>
              <a:t> day</a:t>
            </a:r>
            <a:r>
              <a:rPr lang="en-CA" sz="3200" dirty="0" smtClean="0">
                <a:solidFill>
                  <a:schemeClr val="bg1"/>
                </a:solidFill>
              </a:rPr>
              <a:t>, which </a:t>
            </a:r>
            <a:r>
              <a:rPr lang="en-CA" sz="3200" b="1" i="1" u="sng" dirty="0" smtClean="0">
                <a:solidFill>
                  <a:srgbClr val="FF0000"/>
                </a:solidFill>
              </a:rPr>
              <a:t>FOLLOWED</a:t>
            </a:r>
            <a:r>
              <a:rPr lang="en-CA" sz="3200" b="1" dirty="0" smtClean="0">
                <a:solidFill>
                  <a:schemeClr val="bg1"/>
                </a:solidFill>
              </a:rPr>
              <a:t> </a:t>
            </a:r>
            <a:r>
              <a:rPr lang="en-CA" sz="3200" dirty="0" smtClean="0">
                <a:solidFill>
                  <a:schemeClr val="bg1"/>
                </a:solidFill>
              </a:rPr>
              <a:t>the</a:t>
            </a:r>
            <a:r>
              <a:rPr lang="en-CA" sz="3200" b="1" dirty="0" smtClean="0">
                <a:solidFill>
                  <a:schemeClr val="bg1"/>
                </a:solidFill>
              </a:rPr>
              <a:t> </a:t>
            </a:r>
            <a:br>
              <a:rPr lang="en-CA" sz="3200" b="1" dirty="0" smtClean="0">
                <a:solidFill>
                  <a:schemeClr val="bg1"/>
                </a:solidFill>
              </a:rPr>
            </a:br>
            <a:r>
              <a:rPr lang="en-CA" sz="3200" b="1" dirty="0" smtClean="0">
                <a:solidFill>
                  <a:schemeClr val="bg1"/>
                </a:solidFill>
              </a:rPr>
              <a:t>    </a:t>
            </a:r>
            <a:r>
              <a:rPr lang="en-CA" sz="3200" b="1" u="sng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Feast of the Yahudim</a:t>
            </a:r>
            <a:r>
              <a:rPr lang="en-CA" sz="3200" b="1" dirty="0" smtClean="0">
                <a:solidFill>
                  <a:schemeClr val="bg1"/>
                </a:solidFill>
              </a:rPr>
              <a:t> </a:t>
            </a:r>
            <a:r>
              <a:rPr lang="en-CA" sz="3200" dirty="0" smtClean="0">
                <a:solidFill>
                  <a:schemeClr val="bg1"/>
                </a:solidFill>
              </a:rPr>
              <a:t>(Jews).</a:t>
            </a:r>
          </a:p>
          <a:p>
            <a:pPr marL="0" indent="0">
              <a:buNone/>
            </a:pPr>
            <a:r>
              <a:rPr lang="en-CA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CA" sz="3200" dirty="0" smtClean="0">
                <a:solidFill>
                  <a:srgbClr val="00B050"/>
                </a:solidFill>
              </a:rPr>
              <a:t>Luke 2 </a:t>
            </a:r>
            <a:r>
              <a:rPr lang="en-CA" sz="3200" dirty="0" smtClean="0">
                <a:solidFill>
                  <a:schemeClr val="bg1"/>
                </a:solidFill>
              </a:rPr>
              <a:t>is written with </a:t>
            </a:r>
            <a:r>
              <a:rPr lang="en-CA" sz="3200" u="sng" dirty="0" smtClean="0">
                <a:solidFill>
                  <a:schemeClr val="bg1"/>
                </a:solidFill>
              </a:rPr>
              <a:t>ver</a:t>
            </a:r>
            <a:r>
              <a:rPr lang="en-CA" sz="3200" dirty="0" smtClean="0">
                <a:solidFill>
                  <a:schemeClr val="bg1"/>
                </a:solidFill>
              </a:rPr>
              <a:t>y</a:t>
            </a:r>
            <a:r>
              <a:rPr lang="en-CA" sz="3200" u="sng" dirty="0" smtClean="0">
                <a:solidFill>
                  <a:schemeClr val="bg1"/>
                </a:solidFill>
              </a:rPr>
              <a:t> intentional descriptions</a:t>
            </a:r>
            <a:r>
              <a:rPr lang="en-CA" sz="3200" dirty="0" smtClean="0">
                <a:solidFill>
                  <a:schemeClr val="bg1"/>
                </a:solidFill>
              </a:rPr>
              <a:t> for </a:t>
            </a:r>
            <a:br>
              <a:rPr lang="en-CA" sz="3200" dirty="0" smtClean="0">
                <a:solidFill>
                  <a:schemeClr val="bg1"/>
                </a:solidFill>
              </a:rPr>
            </a:br>
            <a:r>
              <a:rPr lang="en-CA" sz="3200" dirty="0" smtClean="0">
                <a:solidFill>
                  <a:schemeClr val="bg1"/>
                </a:solidFill>
              </a:rPr>
              <a:t>	this tender moment of startling importance.</a:t>
            </a:r>
          </a:p>
          <a:p>
            <a:endParaRPr lang="en-CA" sz="1050" dirty="0" smtClean="0">
              <a:solidFill>
                <a:schemeClr val="bg1"/>
              </a:solidFill>
            </a:endParaRPr>
          </a:p>
          <a:p>
            <a:r>
              <a:rPr lang="en-CA" sz="3200" dirty="0" smtClean="0">
                <a:solidFill>
                  <a:schemeClr val="bg1"/>
                </a:solidFill>
              </a:rPr>
              <a:t>Take note of Luke’s </a:t>
            </a:r>
            <a:r>
              <a:rPr lang="en-CA" sz="3200" u="sng" dirty="0" smtClean="0">
                <a:solidFill>
                  <a:schemeClr val="bg1"/>
                </a:solidFill>
              </a:rPr>
              <a:t>SPECIFIC</a:t>
            </a:r>
            <a:r>
              <a:rPr lang="en-CA" sz="3200" dirty="0" smtClean="0">
                <a:solidFill>
                  <a:schemeClr val="bg1"/>
                </a:solidFill>
              </a:rPr>
              <a:t> documentation for the required</a:t>
            </a:r>
          </a:p>
          <a:p>
            <a:pPr marL="0" indent="0">
              <a:buNone/>
            </a:pPr>
            <a:r>
              <a:rPr lang="en-CA" sz="3200" dirty="0" smtClean="0">
                <a:solidFill>
                  <a:schemeClr val="bg1"/>
                </a:solidFill>
              </a:rPr>
              <a:t> 	</a:t>
            </a:r>
            <a:r>
              <a:rPr lang="en-CA" sz="3200" b="1" u="sng" dirty="0" smtClean="0">
                <a:solidFill>
                  <a:srgbClr val="FF0000"/>
                </a:solidFill>
              </a:rPr>
              <a:t>STANDARDS</a:t>
            </a:r>
            <a:r>
              <a:rPr lang="en-CA" sz="3200" dirty="0" smtClean="0">
                <a:solidFill>
                  <a:schemeClr val="bg1"/>
                </a:solidFill>
              </a:rPr>
              <a:t> around these events pertaining to </a:t>
            </a:r>
            <a:r>
              <a:rPr lang="en-CA" sz="3200" dirty="0" smtClean="0">
                <a:solidFill>
                  <a:srgbClr val="0000FF"/>
                </a:solidFill>
              </a:rPr>
              <a:t>Yahusha.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95325" y="0"/>
            <a:ext cx="260017" cy="251789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6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Explosion 2 1"/>
          <p:cNvSpPr/>
          <p:nvPr/>
        </p:nvSpPr>
        <p:spPr>
          <a:xfrm>
            <a:off x="280675" y="5351816"/>
            <a:ext cx="914400" cy="914400"/>
          </a:xfrm>
          <a:prstGeom prst="irregularSeal2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 descr="C:\Users\Rae\Desktop\Yahusha age 12 6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453" y="637678"/>
            <a:ext cx="3369276" cy="2570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39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94" y="501977"/>
            <a:ext cx="11678240" cy="5854045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rmAutofit/>
            <a:sp3d extrusionH="57150">
              <a:bevelT w="38100" h="38100"/>
            </a:sp3d>
          </a:bodyPr>
          <a:lstStyle/>
          <a:p>
            <a:r>
              <a:rPr lang="en-US" sz="3200" dirty="0">
                <a:solidFill>
                  <a:srgbClr val="008080"/>
                </a:solidFill>
                <a:latin typeface="Georgia" panose="02040502050405020303" pitchFamily="18" charset="0"/>
              </a:rPr>
              <a:t>Luk 2:21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3200" dirty="0">
                <a:solidFill>
                  <a:srgbClr val="660033"/>
                </a:solidFill>
                <a:latin typeface="Georgia" panose="02040502050405020303" pitchFamily="18" charset="0"/>
              </a:rPr>
              <a:t>And when </a:t>
            </a:r>
            <a:r>
              <a:rPr lang="en-US" sz="3200" i="1" u="sng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eight days</a:t>
            </a:r>
            <a:r>
              <a:rPr lang="en-US" sz="320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were completed for Him to be </a:t>
            </a:r>
            <a:r>
              <a:rPr lang="en-US" sz="3200" i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	circumcised</a:t>
            </a:r>
            <a:r>
              <a:rPr lang="en-US" sz="320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,</a:t>
            </a:r>
            <a:r>
              <a:rPr lang="en-US" sz="3200" dirty="0">
                <a:solidFill>
                  <a:srgbClr val="660033"/>
                </a:solidFill>
                <a:latin typeface="Georgia" panose="02040502050405020303" pitchFamily="18" charset="0"/>
              </a:rPr>
              <a:t> His Name was called </a:t>
            </a:r>
            <a:r>
              <a:rPr lang="he-IL" sz="3200" dirty="0" smtClean="0">
                <a:solidFill>
                  <a:srgbClr val="0000FF"/>
                </a:solidFill>
                <a:latin typeface="Arial" panose="020B0604020202020204" pitchFamily="34" charset="0"/>
              </a:rPr>
              <a:t>יהושע</a:t>
            </a:r>
            <a:r>
              <a:rPr lang="en-CA" sz="3200" dirty="0" smtClean="0">
                <a:solidFill>
                  <a:srgbClr val="0000FF"/>
                </a:solidFill>
                <a:latin typeface="Arial" panose="020B0604020202020204" pitchFamily="34" charset="0"/>
              </a:rPr>
              <a:t> [Yahusha]</a:t>
            </a:r>
            <a:r>
              <a:rPr lang="en-US" sz="3200" dirty="0" smtClean="0">
                <a:solidFill>
                  <a:srgbClr val="0000FF"/>
                </a:solidFill>
                <a:latin typeface="Georgia" panose="02040502050405020303" pitchFamily="18" charset="0"/>
              </a:rPr>
              <a:t>, </a:t>
            </a:r>
            <a:r>
              <a:rPr lang="en-US" sz="3200" dirty="0" smtClean="0">
                <a:solidFill>
                  <a:srgbClr val="660033"/>
                </a:solidFill>
                <a:latin typeface="Georgia" panose="02040502050405020303" pitchFamily="18" charset="0"/>
              </a:rPr>
              <a:t>the 	Name </a:t>
            </a:r>
            <a:r>
              <a:rPr lang="en-US" sz="3200" dirty="0">
                <a:solidFill>
                  <a:srgbClr val="660033"/>
                </a:solidFill>
                <a:latin typeface="Georgia" panose="02040502050405020303" pitchFamily="18" charset="0"/>
              </a:rPr>
              <a:t>given </a:t>
            </a:r>
            <a:r>
              <a:rPr lang="en-US" sz="3200" dirty="0" smtClean="0">
                <a:solidFill>
                  <a:srgbClr val="660033"/>
                </a:solidFill>
                <a:latin typeface="Georgia" panose="02040502050405020303" pitchFamily="18" charset="0"/>
              </a:rPr>
              <a:t>by </a:t>
            </a:r>
            <a:r>
              <a:rPr lang="en-US" sz="3200" dirty="0">
                <a:solidFill>
                  <a:srgbClr val="660033"/>
                </a:solidFill>
                <a:latin typeface="Georgia" panose="02040502050405020303" pitchFamily="18" charset="0"/>
              </a:rPr>
              <a:t>the messenger before He was conceived </a:t>
            </a:r>
            <a:r>
              <a:rPr lang="en-US" sz="3200" dirty="0" smtClean="0">
                <a:solidFill>
                  <a:srgbClr val="660033"/>
                </a:solidFill>
                <a:latin typeface="Georgia" panose="02040502050405020303" pitchFamily="18" charset="0"/>
              </a:rPr>
              <a:t/>
            </a:r>
            <a:br>
              <a:rPr lang="en-US" sz="3200" dirty="0" smtClean="0">
                <a:solidFill>
                  <a:srgbClr val="660033"/>
                </a:solidFill>
                <a:latin typeface="Georgia" panose="02040502050405020303" pitchFamily="18" charset="0"/>
              </a:rPr>
            </a:br>
            <a:r>
              <a:rPr lang="en-US" sz="3200" dirty="0" smtClean="0">
                <a:solidFill>
                  <a:srgbClr val="660033"/>
                </a:solidFill>
                <a:latin typeface="Georgia" panose="02040502050405020303" pitchFamily="18" charset="0"/>
              </a:rPr>
              <a:t>       in the </a:t>
            </a:r>
            <a:r>
              <a:rPr lang="en-US" sz="3200" dirty="0">
                <a:solidFill>
                  <a:srgbClr val="660033"/>
                </a:solidFill>
                <a:latin typeface="Georgia" panose="02040502050405020303" pitchFamily="18" charset="0"/>
              </a:rPr>
              <a:t>womb. </a:t>
            </a:r>
            <a:r>
              <a:rPr lang="en-US" sz="3200" dirty="0" smtClean="0">
                <a:solidFill>
                  <a:srgbClr val="00B050"/>
                </a:solidFill>
                <a:latin typeface="Georgia" panose="02040502050405020303" pitchFamily="18" charset="0"/>
              </a:rPr>
              <a:t>{Lev 12:3}</a:t>
            </a:r>
            <a:endParaRPr lang="en-US" sz="3200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r>
              <a:rPr lang="en-US" sz="3200" dirty="0">
                <a:solidFill>
                  <a:srgbClr val="008080"/>
                </a:solidFill>
                <a:latin typeface="Georgia" panose="02040502050405020303" pitchFamily="18" charset="0"/>
              </a:rPr>
              <a:t>Luk 2:22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3200" dirty="0">
                <a:solidFill>
                  <a:srgbClr val="660033"/>
                </a:solidFill>
                <a:latin typeface="Georgia" panose="02040502050405020303" pitchFamily="18" charset="0"/>
              </a:rPr>
              <a:t>And when the days of her cleansing </a:t>
            </a:r>
            <a:r>
              <a:rPr lang="en-US" sz="3200" b="1" dirty="0">
                <a:solidFill>
                  <a:srgbClr val="660033"/>
                </a:solidFill>
                <a:effectLst>
                  <a:glow rad="127000">
                    <a:srgbClr val="00FFCC"/>
                  </a:glow>
                </a:effectLst>
                <a:latin typeface="Georgia" panose="02040502050405020303" pitchFamily="18" charset="0"/>
              </a:rPr>
              <a:t>according to </a:t>
            </a:r>
            <a:r>
              <a:rPr lang="en-US" sz="3200" b="1" dirty="0" smtClean="0">
                <a:solidFill>
                  <a:srgbClr val="660033"/>
                </a:solidFill>
                <a:effectLst>
                  <a:glow rad="127000">
                    <a:srgbClr val="00FFCC"/>
                  </a:glow>
                </a:effectLst>
                <a:latin typeface="Georgia" panose="02040502050405020303" pitchFamily="18" charset="0"/>
              </a:rPr>
              <a:t>	the Torah </a:t>
            </a:r>
            <a:r>
              <a:rPr lang="en-US" sz="3200" b="1" dirty="0">
                <a:solidFill>
                  <a:srgbClr val="660033"/>
                </a:solidFill>
                <a:effectLst>
                  <a:glow rad="127000">
                    <a:srgbClr val="00FFCC"/>
                  </a:glow>
                </a:effectLst>
                <a:latin typeface="Georgia" panose="02040502050405020303" pitchFamily="18" charset="0"/>
              </a:rPr>
              <a:t>of Mosheh</a:t>
            </a:r>
            <a:r>
              <a:rPr lang="en-US" sz="3200" dirty="0">
                <a:solidFill>
                  <a:srgbClr val="660033"/>
                </a:solidFill>
                <a:latin typeface="Georgia" panose="02040502050405020303" pitchFamily="18" charset="0"/>
              </a:rPr>
              <a:t> were completed, they brought </a:t>
            </a:r>
            <a:r>
              <a:rPr lang="en-US" sz="3200" dirty="0" smtClean="0">
                <a:solidFill>
                  <a:srgbClr val="660033"/>
                </a:solidFill>
                <a:latin typeface="Georgia" panose="02040502050405020303" pitchFamily="18" charset="0"/>
              </a:rPr>
              <a:t>	Him </a:t>
            </a:r>
            <a:r>
              <a:rPr lang="en-US" sz="3200" dirty="0">
                <a:solidFill>
                  <a:srgbClr val="660033"/>
                </a:solidFill>
                <a:latin typeface="Georgia" panose="02040502050405020303" pitchFamily="18" charset="0"/>
              </a:rPr>
              <a:t>to </a:t>
            </a:r>
            <a:r>
              <a:rPr lang="en-US" sz="3200" dirty="0" err="1" smtClean="0">
                <a:solidFill>
                  <a:srgbClr val="660033"/>
                </a:solidFill>
                <a:latin typeface="Georgia" panose="02040502050405020303" pitchFamily="18" charset="0"/>
              </a:rPr>
              <a:t>Yerushalayim</a:t>
            </a:r>
            <a:r>
              <a:rPr lang="en-US" sz="3200" dirty="0" smtClean="0">
                <a:solidFill>
                  <a:srgbClr val="660033"/>
                </a:solidFill>
                <a:latin typeface="Georgia" panose="02040502050405020303" pitchFamily="18" charset="0"/>
              </a:rPr>
              <a:t> </a:t>
            </a:r>
            <a:r>
              <a:rPr lang="en-US" sz="3200" u="sng" dirty="0">
                <a:solidFill>
                  <a:srgbClr val="660033"/>
                </a:solidFill>
                <a:latin typeface="Georgia" panose="02040502050405020303" pitchFamily="18" charset="0"/>
              </a:rPr>
              <a:t>to </a:t>
            </a:r>
            <a:r>
              <a:rPr lang="en-US" sz="3200" dirty="0">
                <a:solidFill>
                  <a:srgbClr val="660033"/>
                </a:solidFill>
                <a:latin typeface="Georgia" panose="02040502050405020303" pitchFamily="18" charset="0"/>
              </a:rPr>
              <a:t>p</a:t>
            </a:r>
            <a:r>
              <a:rPr lang="en-US" sz="3200" u="sng" dirty="0">
                <a:solidFill>
                  <a:srgbClr val="660033"/>
                </a:solidFill>
                <a:latin typeface="Georgia" panose="02040502050405020303" pitchFamily="18" charset="0"/>
              </a:rPr>
              <a:t>resent Him</a:t>
            </a:r>
            <a:r>
              <a:rPr lang="en-US" sz="3200" dirty="0">
                <a:solidFill>
                  <a:srgbClr val="660033"/>
                </a:solidFill>
                <a:latin typeface="Georgia" panose="02040502050405020303" pitchFamily="18" charset="0"/>
              </a:rPr>
              <a:t> to </a:t>
            </a:r>
            <a:r>
              <a:rPr lang="he-IL" sz="3200" dirty="0">
                <a:solidFill>
                  <a:srgbClr val="0000FF"/>
                </a:solidFill>
                <a:latin typeface="Arial" panose="020B0604020202020204" pitchFamily="34" charset="0"/>
              </a:rPr>
              <a:t>יהוה</a:t>
            </a:r>
            <a:r>
              <a:rPr lang="en-US" sz="3200" dirty="0">
                <a:solidFill>
                  <a:srgbClr val="660033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Georgia" panose="02040502050405020303" pitchFamily="18" charset="0"/>
              </a:rPr>
              <a:t>[Yahuah] </a:t>
            </a:r>
            <a:r>
              <a:rPr lang="en-US" sz="3200" dirty="0" smtClean="0">
                <a:solidFill>
                  <a:srgbClr val="660033"/>
                </a:solidFill>
                <a:latin typeface="Georgia" panose="02040502050405020303" pitchFamily="18" charset="0"/>
              </a:rPr>
              <a:t>– </a:t>
            </a:r>
            <a:endParaRPr lang="en-US" sz="3200" dirty="0">
              <a:solidFill>
                <a:srgbClr val="660033"/>
              </a:solidFill>
              <a:latin typeface="Georgia" panose="02040502050405020303" pitchFamily="18" charset="0"/>
            </a:endParaRPr>
          </a:p>
          <a:p>
            <a:r>
              <a:rPr lang="en-US" sz="3200" dirty="0">
                <a:solidFill>
                  <a:srgbClr val="008080"/>
                </a:solidFill>
                <a:latin typeface="Georgia" panose="02040502050405020303" pitchFamily="18" charset="0"/>
              </a:rPr>
              <a:t>Luk 2:23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3200" i="1" u="sng" dirty="0">
                <a:solidFill>
                  <a:schemeClr val="accent5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as it has been written in the</a:t>
            </a:r>
            <a:r>
              <a:rPr lang="en-US" sz="3200" i="1" dirty="0">
                <a:solidFill>
                  <a:schemeClr val="accent5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200" b="1" i="1" u="sng" dirty="0">
                <a:ln>
                  <a:solidFill>
                    <a:srgbClr val="0000FF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Torah</a:t>
            </a:r>
            <a:r>
              <a:rPr lang="en-US" sz="3200" i="1" dirty="0">
                <a:solidFill>
                  <a:schemeClr val="accent5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200" i="1" u="sng" dirty="0">
                <a:solidFill>
                  <a:schemeClr val="accent5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of </a:t>
            </a:r>
            <a:r>
              <a:rPr lang="he-IL" sz="3200" i="1" u="sng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יהוה</a:t>
            </a:r>
            <a:r>
              <a:rPr lang="en-US" sz="3200" i="1" dirty="0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,</a:t>
            </a:r>
            <a:r>
              <a:rPr lang="en-US" sz="3200" i="1" dirty="0">
                <a:solidFill>
                  <a:schemeClr val="accent5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3200" dirty="0">
                <a:solidFill>
                  <a:srgbClr val="660033"/>
                </a:solidFill>
                <a:latin typeface="Georgia" panose="02040502050405020303" pitchFamily="18" charset="0"/>
              </a:rPr>
              <a:t>“Every </a:t>
            </a:r>
            <a:r>
              <a:rPr lang="en-US" sz="3200" dirty="0" smtClean="0">
                <a:solidFill>
                  <a:srgbClr val="660033"/>
                </a:solidFill>
                <a:latin typeface="Georgia" panose="02040502050405020303" pitchFamily="18" charset="0"/>
              </a:rPr>
              <a:t>	male </a:t>
            </a:r>
            <a:r>
              <a:rPr lang="en-US" sz="3200" dirty="0">
                <a:solidFill>
                  <a:srgbClr val="660033"/>
                </a:solidFill>
                <a:latin typeface="Georgia" panose="02040502050405020303" pitchFamily="18" charset="0"/>
              </a:rPr>
              <a:t>who opens the womb shall be called </a:t>
            </a:r>
            <a:r>
              <a:rPr lang="en-US" sz="3200" i="1" u="sng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set-apart to </a:t>
            </a:r>
            <a:r>
              <a:rPr lang="he-IL" sz="3200" i="1" u="sng" dirty="0" smtClean="0">
                <a:solidFill>
                  <a:srgbClr val="0000FF"/>
                </a:solidFill>
                <a:latin typeface="Arial" panose="020B0604020202020204" pitchFamily="34" charset="0"/>
              </a:rPr>
              <a:t>יהוה</a:t>
            </a:r>
            <a:r>
              <a:rPr lang="en-US" sz="3200" i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”</a:t>
            </a:r>
            <a:r>
              <a:rPr lang="en-US" sz="3200" i="1" u="sng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 </a:t>
            </a:r>
            <a:endParaRPr lang="en-US" sz="3200" i="1" u="sng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3200" dirty="0">
                <a:solidFill>
                  <a:srgbClr val="008080"/>
                </a:solidFill>
                <a:latin typeface="Georgia" panose="02040502050405020303" pitchFamily="18" charset="0"/>
              </a:rPr>
              <a:t>Luk 2:24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3200" dirty="0">
                <a:solidFill>
                  <a:srgbClr val="660033"/>
                </a:solidFill>
                <a:latin typeface="Georgia" panose="02040502050405020303" pitchFamily="18" charset="0"/>
              </a:rPr>
              <a:t>and to give an offering </a:t>
            </a:r>
            <a:r>
              <a:rPr lang="en-US" sz="3200" i="1" u="sng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according to what is said in </a:t>
            </a:r>
            <a:r>
              <a:rPr lang="en-US" sz="3200" i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	</a:t>
            </a:r>
            <a:r>
              <a:rPr lang="en-US" sz="3200" i="1" u="sng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the</a:t>
            </a:r>
            <a:r>
              <a:rPr lang="en-US" sz="3200" i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b="1" i="1" u="sng" dirty="0">
                <a:ln>
                  <a:solidFill>
                    <a:srgbClr val="0000FF"/>
                  </a:solidFill>
                </a:ln>
                <a:solidFill>
                  <a:srgbClr val="D17DF9">
                    <a:lumMod val="75000"/>
                  </a:srgbClr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Torah</a:t>
            </a:r>
            <a:r>
              <a:rPr lang="en-US" sz="3200" i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i="1" u="sng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of </a:t>
            </a:r>
            <a:r>
              <a:rPr lang="he-IL" sz="3200" i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יהוה</a:t>
            </a:r>
            <a:r>
              <a:rPr lang="en-US" sz="320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US" sz="3200" dirty="0">
                <a:solidFill>
                  <a:srgbClr val="660033"/>
                </a:solidFill>
                <a:latin typeface="Georgia" panose="02040502050405020303" pitchFamily="18" charset="0"/>
              </a:rPr>
              <a:t>“A pair of turtledoves or two young </a:t>
            </a:r>
            <a:r>
              <a:rPr lang="en-US" sz="3200" dirty="0" smtClean="0">
                <a:solidFill>
                  <a:srgbClr val="660033"/>
                </a:solidFill>
                <a:latin typeface="Georgia" panose="02040502050405020303" pitchFamily="18" charset="0"/>
              </a:rPr>
              <a:t>	pigeons</a:t>
            </a:r>
            <a:r>
              <a:rPr lang="en-US" sz="3200" dirty="0">
                <a:solidFill>
                  <a:srgbClr val="660033"/>
                </a:solidFill>
                <a:latin typeface="Georgia" panose="02040502050405020303" pitchFamily="18" charset="0"/>
              </a:rPr>
              <a:t>.”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90824" y="8238"/>
            <a:ext cx="251779" cy="260027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498691" y="1147665"/>
            <a:ext cx="583662" cy="537220"/>
          </a:xfrm>
          <a:prstGeom prst="irregularSeal2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Explosion 2 5"/>
          <p:cNvSpPr/>
          <p:nvPr/>
        </p:nvSpPr>
        <p:spPr>
          <a:xfrm>
            <a:off x="498691" y="2984433"/>
            <a:ext cx="583662" cy="551024"/>
          </a:xfrm>
          <a:prstGeom prst="irregularSeal2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Explosion 2 6"/>
          <p:cNvSpPr/>
          <p:nvPr/>
        </p:nvSpPr>
        <p:spPr>
          <a:xfrm>
            <a:off x="508021" y="4394717"/>
            <a:ext cx="574332" cy="551021"/>
          </a:xfrm>
          <a:prstGeom prst="irregularSeal2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Explosion 2 7"/>
          <p:cNvSpPr/>
          <p:nvPr/>
        </p:nvSpPr>
        <p:spPr>
          <a:xfrm>
            <a:off x="498690" y="5451465"/>
            <a:ext cx="583662" cy="542637"/>
          </a:xfrm>
          <a:prstGeom prst="irregularSeal2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466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936" y="501977"/>
            <a:ext cx="11566689" cy="5854045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t">
            <a:normAutofit/>
            <a:sp3d extrusionH="57150">
              <a:bevelT w="38100" h="38100"/>
            </a:sp3d>
          </a:bodyPr>
          <a:lstStyle/>
          <a:p>
            <a:pPr marL="0" indent="0">
              <a:buNone/>
            </a:pPr>
            <a:endParaRPr lang="en-US" sz="1050" dirty="0" smtClean="0">
              <a:solidFill>
                <a:srgbClr val="008080"/>
              </a:solidFill>
              <a:latin typeface="Georgia" panose="02040502050405020303" pitchFamily="18" charset="0"/>
            </a:endParaRPr>
          </a:p>
          <a:p>
            <a:r>
              <a:rPr lang="en-US" sz="3200" dirty="0" smtClean="0">
                <a:solidFill>
                  <a:srgbClr val="008080"/>
                </a:solidFill>
                <a:latin typeface="Georgia" panose="02040502050405020303" pitchFamily="18" charset="0"/>
              </a:rPr>
              <a:t>Luke </a:t>
            </a:r>
            <a:r>
              <a:rPr lang="en-US" sz="3200" dirty="0">
                <a:solidFill>
                  <a:srgbClr val="008080"/>
                </a:solidFill>
                <a:latin typeface="Georgia" panose="02040502050405020303" pitchFamily="18" charset="0"/>
              </a:rPr>
              <a:t>2:27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3200" dirty="0">
                <a:solidFill>
                  <a:srgbClr val="660033"/>
                </a:solidFill>
                <a:latin typeface="Georgia" panose="02040502050405020303" pitchFamily="18" charset="0"/>
              </a:rPr>
              <a:t>And he came in the Spirit into the Set-apart Place. </a:t>
            </a:r>
            <a:r>
              <a:rPr lang="en-US" sz="3200" dirty="0" smtClean="0">
                <a:solidFill>
                  <a:srgbClr val="660033"/>
                </a:solidFill>
                <a:latin typeface="Georgia" panose="02040502050405020303" pitchFamily="18" charset="0"/>
              </a:rPr>
              <a:t>	And </a:t>
            </a:r>
            <a:r>
              <a:rPr lang="en-US" sz="3200" dirty="0">
                <a:solidFill>
                  <a:srgbClr val="660033"/>
                </a:solidFill>
                <a:latin typeface="Georgia" panose="02040502050405020303" pitchFamily="18" charset="0"/>
              </a:rPr>
              <a:t>as the parents brought in the </a:t>
            </a:r>
            <a:r>
              <a:rPr lang="en-US" sz="3200" dirty="0">
                <a:solidFill>
                  <a:srgbClr val="0000FF"/>
                </a:solidFill>
                <a:latin typeface="Georgia" panose="02040502050405020303" pitchFamily="18" charset="0"/>
              </a:rPr>
              <a:t>Child </a:t>
            </a:r>
            <a:r>
              <a:rPr lang="en-US" sz="3200" dirty="0" smtClean="0">
                <a:solidFill>
                  <a:srgbClr val="0000FF"/>
                </a:solidFill>
                <a:latin typeface="Georgia" panose="02040502050405020303" pitchFamily="18" charset="0"/>
              </a:rPr>
              <a:t> </a:t>
            </a:r>
            <a:r>
              <a:rPr lang="he-IL" sz="3200" dirty="0" smtClean="0">
                <a:solidFill>
                  <a:srgbClr val="0000FF"/>
                </a:solidFill>
                <a:latin typeface="Arial" panose="020B0604020202020204" pitchFamily="34" charset="0"/>
              </a:rPr>
              <a:t>יהושע</a:t>
            </a:r>
            <a:r>
              <a:rPr lang="en-US" sz="3200" dirty="0">
                <a:solidFill>
                  <a:srgbClr val="0000FF"/>
                </a:solidFill>
                <a:latin typeface="Georgia" panose="02040502050405020303" pitchFamily="18" charset="0"/>
              </a:rPr>
              <a:t>, </a:t>
            </a:r>
            <a:r>
              <a:rPr lang="en-US" sz="3200" dirty="0" smtClean="0">
                <a:solidFill>
                  <a:srgbClr val="0000FF"/>
                </a:solidFill>
                <a:latin typeface="Georgia" panose="02040502050405020303" pitchFamily="18" charset="0"/>
              </a:rPr>
              <a:t/>
            </a:r>
            <a:br>
              <a:rPr lang="en-US" sz="3200" dirty="0" smtClean="0">
                <a:solidFill>
                  <a:srgbClr val="0000FF"/>
                </a:solidFill>
                <a:latin typeface="Georgia" panose="02040502050405020303" pitchFamily="18" charset="0"/>
              </a:rPr>
            </a:br>
            <a:r>
              <a:rPr lang="en-US" sz="3200" dirty="0" smtClean="0">
                <a:solidFill>
                  <a:srgbClr val="0000FF"/>
                </a:solidFill>
                <a:latin typeface="Georgia" panose="02040502050405020303" pitchFamily="18" charset="0"/>
              </a:rPr>
              <a:t>				[Yahusha]</a:t>
            </a:r>
            <a:r>
              <a:rPr lang="en-US" sz="3200" dirty="0">
                <a:solidFill>
                  <a:srgbClr val="0000FF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to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do for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Him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		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00FFCC"/>
                  </a:glow>
                </a:effectLst>
                <a:latin typeface="Georgia" panose="02040502050405020303" pitchFamily="18" charset="0"/>
              </a:rPr>
              <a:t>according 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00FFCC"/>
                  </a:glow>
                </a:effectLst>
                <a:latin typeface="Georgia" panose="02040502050405020303" pitchFamily="18" charset="0"/>
              </a:rPr>
              <a:t>to the usual practice of the Torah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,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991122" y="2566135"/>
            <a:ext cx="4364611" cy="2828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ent Arrow 4"/>
          <p:cNvSpPr/>
          <p:nvPr/>
        </p:nvSpPr>
        <p:spPr>
          <a:xfrm rot="18442496" flipV="1">
            <a:off x="3003646" y="688234"/>
            <a:ext cx="5110414" cy="6014143"/>
          </a:xfrm>
          <a:prstGeom prst="bentArrow">
            <a:avLst>
              <a:gd name="adj1" fmla="val 18967"/>
              <a:gd name="adj2" fmla="val 25000"/>
              <a:gd name="adj3" fmla="val 31098"/>
              <a:gd name="adj4" fmla="val 43750"/>
            </a:avLst>
          </a:prstGeom>
          <a:gradFill>
            <a:gsLst>
              <a:gs pos="10000">
                <a:srgbClr val="FFFF00"/>
              </a:gs>
              <a:gs pos="95000">
                <a:srgbClr val="00FFCC"/>
              </a:gs>
              <a:gs pos="25000">
                <a:srgbClr val="00FFCC">
                  <a:lumMod val="50000"/>
                </a:srgbClr>
              </a:gs>
              <a:gs pos="70000">
                <a:schemeClr val="accent5">
                  <a:lumMod val="75000"/>
                </a:schemeClr>
              </a:gs>
              <a:gs pos="85000">
                <a:schemeClr val="accent5">
                  <a:lumMod val="60000"/>
                  <a:lumOff val="40000"/>
                </a:schemeClr>
              </a:gs>
            </a:gsLst>
            <a:lin ang="0" scaled="1"/>
          </a:gradFill>
          <a:ln w="571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96625" y="0"/>
            <a:ext cx="260017" cy="202362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8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726" y="4420530"/>
            <a:ext cx="2821686" cy="1848993"/>
          </a:xfrm>
          <a:prstGeom prst="rect">
            <a:avLst/>
          </a:prstGeom>
        </p:spPr>
      </p:pic>
      <p:sp>
        <p:nvSpPr>
          <p:cNvPr id="8" name="Explosion 2 7"/>
          <p:cNvSpPr/>
          <p:nvPr/>
        </p:nvSpPr>
        <p:spPr>
          <a:xfrm>
            <a:off x="4672244" y="3126139"/>
            <a:ext cx="1087514" cy="997960"/>
          </a:xfrm>
          <a:prstGeom prst="irregularSeal2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648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0000">
              <a:srgbClr val="00FFCC">
                <a:lumMod val="50000"/>
              </a:srgbClr>
            </a:gs>
            <a:gs pos="100000">
              <a:schemeClr val="accent5">
                <a:lumMod val="60000"/>
                <a:lumOff val="4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936" y="501977"/>
            <a:ext cx="11566689" cy="5854045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t">
            <a:normAutofit/>
            <a:sp3d extrusionH="57150">
              <a:bevelT w="38100" h="38100"/>
            </a:sp3d>
          </a:bodyPr>
          <a:lstStyle/>
          <a:p>
            <a:r>
              <a:rPr lang="en-US" sz="3200" dirty="0">
                <a:solidFill>
                  <a:srgbClr val="008080"/>
                </a:solidFill>
                <a:latin typeface="Georgia" panose="02040502050405020303" pitchFamily="18" charset="0"/>
              </a:rPr>
              <a:t>Luk 2:39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3200" u="sng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And when they had accomplished all </a:t>
            </a:r>
            <a:r>
              <a:rPr lang="en-US" sz="3200" i="1" u="sng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matters</a:t>
            </a:r>
            <a:r>
              <a:rPr lang="en-US" sz="3200" u="sng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	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00FFCC"/>
                  </a:glow>
                </a:effectLst>
                <a:latin typeface="Georgia" panose="02040502050405020303" pitchFamily="18" charset="0"/>
              </a:rPr>
              <a:t>according 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00FFCC"/>
                  </a:glow>
                </a:effectLst>
                <a:latin typeface="Georgia" panose="02040502050405020303" pitchFamily="18" charset="0"/>
              </a:rPr>
              <a:t>to the Torah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660033"/>
                </a:solidFill>
                <a:effectLst>
                  <a:glow rad="127000">
                    <a:srgbClr val="00FFCC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en-US" sz="3200" dirty="0">
                <a:solidFill>
                  <a:srgbClr val="660033"/>
                </a:solidFill>
                <a:latin typeface="Georgia" panose="02040502050405020303" pitchFamily="18" charset="0"/>
              </a:rPr>
              <a:t>of </a:t>
            </a:r>
            <a:r>
              <a:rPr lang="he-IL" sz="3200" dirty="0" smtClean="0">
                <a:solidFill>
                  <a:srgbClr val="0000FF"/>
                </a:solidFill>
                <a:latin typeface="Arial" panose="020B0604020202020204" pitchFamily="34" charset="0"/>
              </a:rPr>
              <a:t>יהוה</a:t>
            </a:r>
            <a:r>
              <a:rPr lang="en-CA" sz="3200" dirty="0" smtClean="0">
                <a:solidFill>
                  <a:srgbClr val="0000FF"/>
                </a:solidFill>
                <a:latin typeface="Arial" panose="020B0604020202020204" pitchFamily="34" charset="0"/>
              </a:rPr>
              <a:t> [Yahuah]</a:t>
            </a:r>
            <a:r>
              <a:rPr lang="en-US" sz="3200" dirty="0" smtClean="0">
                <a:solidFill>
                  <a:srgbClr val="0000FF"/>
                </a:solidFill>
                <a:latin typeface="Georgia" panose="02040502050405020303" pitchFamily="18" charset="0"/>
              </a:rPr>
              <a:t>, </a:t>
            </a:r>
            <a:r>
              <a:rPr lang="en-US" sz="3200" dirty="0">
                <a:solidFill>
                  <a:srgbClr val="660033"/>
                </a:solidFill>
                <a:latin typeface="Georgia" panose="02040502050405020303" pitchFamily="18" charset="0"/>
              </a:rPr>
              <a:t>they </a:t>
            </a:r>
            <a:r>
              <a:rPr lang="en-US" sz="3200" dirty="0" smtClean="0">
                <a:solidFill>
                  <a:srgbClr val="660033"/>
                </a:solidFill>
                <a:latin typeface="Georgia" panose="02040502050405020303" pitchFamily="18" charset="0"/>
              </a:rPr>
              <a:t/>
            </a:r>
            <a:br>
              <a:rPr lang="en-US" sz="3200" dirty="0" smtClean="0">
                <a:solidFill>
                  <a:srgbClr val="660033"/>
                </a:solidFill>
                <a:latin typeface="Georgia" panose="02040502050405020303" pitchFamily="18" charset="0"/>
              </a:rPr>
            </a:br>
            <a:r>
              <a:rPr lang="en-US" sz="3200" dirty="0" smtClean="0">
                <a:solidFill>
                  <a:srgbClr val="660033"/>
                </a:solidFill>
                <a:latin typeface="Georgia" panose="02040502050405020303" pitchFamily="18" charset="0"/>
              </a:rPr>
              <a:t>       returned to </a:t>
            </a:r>
            <a:r>
              <a:rPr lang="en-US" sz="3200" dirty="0" err="1" smtClean="0">
                <a:solidFill>
                  <a:srgbClr val="660033"/>
                </a:solidFill>
                <a:latin typeface="Georgia" panose="02040502050405020303" pitchFamily="18" charset="0"/>
              </a:rPr>
              <a:t>Galil</a:t>
            </a:r>
            <a:r>
              <a:rPr lang="en-US" sz="3200" dirty="0">
                <a:solidFill>
                  <a:srgbClr val="660033"/>
                </a:solidFill>
                <a:latin typeface="Georgia" panose="02040502050405020303" pitchFamily="18" charset="0"/>
              </a:rPr>
              <a:t>, to </a:t>
            </a:r>
            <a:r>
              <a:rPr lang="en-US" sz="3200" dirty="0" smtClean="0">
                <a:solidFill>
                  <a:srgbClr val="660033"/>
                </a:solidFill>
                <a:latin typeface="Georgia" panose="02040502050405020303" pitchFamily="18" charset="0"/>
              </a:rPr>
              <a:t>their </a:t>
            </a:r>
            <a:r>
              <a:rPr lang="en-US" sz="3200" dirty="0">
                <a:solidFill>
                  <a:srgbClr val="660033"/>
                </a:solidFill>
                <a:latin typeface="Georgia" panose="02040502050405020303" pitchFamily="18" charset="0"/>
              </a:rPr>
              <a:t>city </a:t>
            </a:r>
            <a:r>
              <a:rPr lang="en-US" sz="3200" dirty="0" err="1">
                <a:solidFill>
                  <a:srgbClr val="660033"/>
                </a:solidFill>
                <a:latin typeface="Georgia" panose="02040502050405020303" pitchFamily="18" charset="0"/>
              </a:rPr>
              <a:t>Natsareth</a:t>
            </a:r>
            <a:r>
              <a:rPr lang="en-US" sz="3200" dirty="0">
                <a:solidFill>
                  <a:srgbClr val="660033"/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5" name="Bent Arrow 4"/>
          <p:cNvSpPr/>
          <p:nvPr/>
        </p:nvSpPr>
        <p:spPr>
          <a:xfrm>
            <a:off x="443094" y="1065229"/>
            <a:ext cx="820098" cy="4646509"/>
          </a:xfrm>
          <a:prstGeom prst="bentArrow">
            <a:avLst>
              <a:gd name="adj1" fmla="val 18967"/>
              <a:gd name="adj2" fmla="val 25000"/>
              <a:gd name="adj3" fmla="val 31098"/>
              <a:gd name="adj4" fmla="val 43750"/>
            </a:avLst>
          </a:prstGeom>
          <a:gradFill>
            <a:gsLst>
              <a:gs pos="10000">
                <a:srgbClr val="FFFF00"/>
              </a:gs>
              <a:gs pos="95000">
                <a:srgbClr val="00FFCC"/>
              </a:gs>
              <a:gs pos="25000">
                <a:srgbClr val="00FFCC">
                  <a:lumMod val="50000"/>
                </a:srgbClr>
              </a:gs>
              <a:gs pos="70000">
                <a:schemeClr val="accent5">
                  <a:lumMod val="75000"/>
                </a:schemeClr>
              </a:gs>
              <a:gs pos="85000">
                <a:schemeClr val="accent5">
                  <a:lumMod val="60000"/>
                  <a:lumOff val="40000"/>
                </a:schemeClr>
              </a:gs>
            </a:gsLst>
            <a:lin ang="0" scaled="1"/>
          </a:gradFill>
          <a:ln w="28575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14400" y="2094565"/>
            <a:ext cx="10812544" cy="27962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en-CA" sz="3200" b="1" dirty="0" smtClean="0">
                <a:ln w="19050">
                  <a:solidFill>
                    <a:srgbClr val="660033"/>
                  </a:solidFill>
                </a:ln>
                <a:solidFill>
                  <a:srgbClr val="FF0000"/>
                </a:solidFill>
              </a:rPr>
              <a:t>Note:  </a:t>
            </a:r>
            <a:r>
              <a:rPr lang="en-CA" sz="3200" dirty="0" smtClean="0">
                <a:solidFill>
                  <a:srgbClr val="002060"/>
                </a:solidFill>
              </a:rPr>
              <a:t>Up to this point Luke clearly delineates the 	modus operandi of event requirements as they  </a:t>
            </a:r>
            <a:br>
              <a:rPr lang="en-CA" sz="3200" dirty="0" smtClean="0">
                <a:solidFill>
                  <a:srgbClr val="002060"/>
                </a:solidFill>
              </a:rPr>
            </a:br>
            <a:r>
              <a:rPr lang="en-CA" sz="3200" dirty="0" smtClean="0">
                <a:solidFill>
                  <a:srgbClr val="002060"/>
                </a:solidFill>
              </a:rPr>
              <a:t>    pertain to </a:t>
            </a:r>
            <a:r>
              <a:rPr lang="en-CA" sz="3200" dirty="0" smtClean="0">
                <a:solidFill>
                  <a:srgbClr val="0000FF"/>
                </a:solidFill>
              </a:rPr>
              <a:t>Yahusha.</a:t>
            </a:r>
          </a:p>
          <a:p>
            <a:r>
              <a:rPr lang="en-CA" sz="3200" dirty="0" smtClean="0">
                <a:solidFill>
                  <a:srgbClr val="002060"/>
                </a:solidFill>
              </a:rPr>
              <a:t>	Everything recorded to this point had a </a:t>
            </a:r>
            <a:br>
              <a:rPr lang="en-CA" sz="3200" dirty="0" smtClean="0">
                <a:solidFill>
                  <a:srgbClr val="002060"/>
                </a:solidFill>
              </a:rPr>
            </a:br>
            <a:r>
              <a:rPr lang="en-CA" sz="3200" dirty="0" smtClean="0">
                <a:solidFill>
                  <a:srgbClr val="002060"/>
                </a:solidFill>
              </a:rPr>
              <a:t>					</a:t>
            </a:r>
            <a:r>
              <a:rPr lang="en-CA" sz="3200" b="1" u="sng" dirty="0" smtClean="0">
                <a:solidFill>
                  <a:schemeClr val="accent5">
                    <a:lumMod val="75000"/>
                  </a:schemeClr>
                </a:solidFill>
              </a:rPr>
              <a:t>Torah requirement</a:t>
            </a:r>
            <a:r>
              <a:rPr lang="en-CA" sz="3200" dirty="0" smtClean="0">
                <a:solidFill>
                  <a:srgbClr val="002060"/>
                </a:solidFill>
              </a:rPr>
              <a:t> &amp; </a:t>
            </a:r>
            <a:r>
              <a:rPr lang="en-CA" sz="3200" b="1" i="1" dirty="0" smtClean="0">
                <a:solidFill>
                  <a:srgbClr val="FF0000"/>
                </a:solidFill>
              </a:rPr>
              <a:t>fulfillment. </a:t>
            </a:r>
            <a:endParaRPr lang="en-CA" sz="3200" b="1" i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27285" y="5204219"/>
            <a:ext cx="10762208" cy="1283516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520000" scaled="0"/>
          </a:gra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2800" b="1" spc="300" dirty="0" smtClean="0">
                <a:solidFill>
                  <a:srgbClr val="00FFCC"/>
                </a:solidFill>
                <a:effectLst/>
                <a:latin typeface="Comic Sans MS" pitchFamily="66" charset="0"/>
              </a:rPr>
              <a:t>Let us keep our eyes wide open, and our minds even more open and ready for discernment. </a:t>
            </a:r>
            <a:endParaRPr lang="en-CA" sz="2800" b="1" spc="300" dirty="0">
              <a:solidFill>
                <a:srgbClr val="00FFCC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896625" y="1627"/>
            <a:ext cx="294450" cy="294495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</a:rPr>
              <a:t>9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42768" y="1425146"/>
            <a:ext cx="4753232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xplosion 2 8"/>
          <p:cNvSpPr/>
          <p:nvPr/>
        </p:nvSpPr>
        <p:spPr>
          <a:xfrm>
            <a:off x="8819579" y="1366939"/>
            <a:ext cx="648975" cy="630526"/>
          </a:xfrm>
          <a:prstGeom prst="irregularSeal2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246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5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M33492763-City Berlin Design_SL_V1.pptx" id="{3F282180-5EEA-405F-B4AB-74AFDB282BED}" vid="{2C324EBF-668F-414A-954E-8F9D25B67C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FFEF88-46AD-4DA4-B4B0-B0CB702092EE}">
  <ds:schemaRefs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0763669-6920-4D40-91A7-A09F8FE227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0B8669-5F33-417F-97D4-E062AF4A18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City Berlin design</Template>
  <TotalTime>0</TotalTime>
  <Words>1782</Words>
  <Application>Microsoft Office PowerPoint</Application>
  <PresentationFormat>Custom</PresentationFormat>
  <Paragraphs>622</Paragraphs>
  <Slides>53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Berlin</vt:lpstr>
      <vt:lpstr>PowerPoint Presentation</vt:lpstr>
      <vt:lpstr>Yahusha at age 12 revealed Responsibility &amp; Statement!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Yahusha's Age of Responsibility</dc:title>
  <dc:creator/>
  <cp:lastModifiedBy/>
  <cp:revision>1</cp:revision>
  <dcterms:created xsi:type="dcterms:W3CDTF">2019-07-07T13:18:46Z</dcterms:created>
  <dcterms:modified xsi:type="dcterms:W3CDTF">2019-11-07T09:07:00Z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